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5"/>
  </p:notesMasterIdLst>
  <p:sldIdLst>
    <p:sldId id="256" r:id="rId3"/>
    <p:sldId id="257" r:id="rId4"/>
  </p:sldIdLst>
  <p:sldSz cx="9144000" cy="5143500" type="screen16x9"/>
  <p:notesSz cx="6858000" cy="9144000"/>
  <p:embeddedFontLst>
    <p:embeddedFont>
      <p:font typeface="Lora" pitchFamily="2" charset="0"/>
      <p:regular r:id="rId6"/>
      <p:bold r:id="rId7"/>
      <p:italic r:id="rId8"/>
      <p:boldItalic r:id="rId9"/>
    </p:embeddedFont>
    <p:embeddedFont>
      <p:font typeface="Merriweather" panose="00000500000000000000" pitchFamily="2" charset="0"/>
      <p:regular r:id="rId10"/>
      <p:bold r:id="rId11"/>
      <p:italic r:id="rId12"/>
      <p:boldItalic r:id="rId13"/>
    </p:embeddedFont>
    <p:embeddedFont>
      <p:font typeface="Roboto" panose="02000000000000000000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593051fe6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593051fe6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593051fe6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593051fe6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" name="Google Shape;61;p15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7" name="Google Shape;67;p16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23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marcus.madsen@archbalt.org" TargetMode="External"/><Relationship Id="rId3" Type="http://schemas.openxmlformats.org/officeDocument/2006/relationships/hyperlink" Target="mailto:jmatera@archbalt.org" TargetMode="External"/><Relationship Id="rId7" Type="http://schemas.openxmlformats.org/officeDocument/2006/relationships/hyperlink" Target="mailto:daniel.bowles@archbalt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nmccoy@archbalt.org" TargetMode="External"/><Relationship Id="rId5" Type="http://schemas.openxmlformats.org/officeDocument/2006/relationships/hyperlink" Target="mailto:talban@archbalt.org" TargetMode="External"/><Relationship Id="rId10" Type="http://schemas.openxmlformats.org/officeDocument/2006/relationships/image" Target="../media/image1.png"/><Relationship Id="rId4" Type="http://schemas.openxmlformats.org/officeDocument/2006/relationships/hyperlink" Target="mailto:aconley@archbalt.org" TargetMode="External"/><Relationship Id="rId9" Type="http://schemas.openxmlformats.org/officeDocument/2006/relationships/hyperlink" Target="mailto:jason.geisinger@archbalt.org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jane.andrews@archbalt.org" TargetMode="External"/><Relationship Id="rId7" Type="http://schemas.openxmlformats.org/officeDocument/2006/relationships/hyperlink" Target="mailto:Ernestine.Hopkins@archbalt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tpalmer@archbalt.org" TargetMode="External"/><Relationship Id="rId5" Type="http://schemas.openxmlformats.org/officeDocument/2006/relationships/hyperlink" Target="mailto:sharon.tornatore@archbalt.org" TargetMode="External"/><Relationship Id="rId4" Type="http://schemas.openxmlformats.org/officeDocument/2006/relationships/hyperlink" Target="mailto:lisa.faherty@archbalt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299688" y="105200"/>
            <a:ext cx="3720900" cy="102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Lora"/>
                <a:ea typeface="Lora"/>
                <a:cs typeface="Lora"/>
                <a:sym typeface="Lora"/>
              </a:rPr>
              <a:t>Department of Management Services</a:t>
            </a:r>
            <a:endParaRPr sz="3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1"/>
          </p:nvPr>
        </p:nvSpPr>
        <p:spPr>
          <a:xfrm>
            <a:off x="4396150" y="443825"/>
            <a:ext cx="4645200" cy="45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John Matera - Executive Director/CFO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410-547-5442</a:t>
            </a:r>
            <a:endParaRPr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jmatera@archbalt.org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Ashley Conley - Director of Parish &amp; School Finance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410-960-1292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aconley@archbalt.org</a:t>
            </a:r>
            <a:r>
              <a:rPr lang="en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>
              <a:solidFill>
                <a:srgbClr val="0000FF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Tom Alban - Director of Risk Management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410-547-5424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talban@archbalt.org</a:t>
            </a:r>
            <a:r>
              <a:rPr lang="en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>
              <a:solidFill>
                <a:srgbClr val="0000FF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Nolan McCoy - Director of Facilities and Real Estate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410-547-5335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nmccoy@archbalt.org</a:t>
            </a: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Daniel Bowles - Controller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410-547-5350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daniel.bowles@archbalt.org</a:t>
            </a:r>
            <a:endParaRPr>
              <a:solidFill>
                <a:srgbClr val="0000FF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Marcus Madsen - Director of IT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410-547-5539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marcus.madsen@archbalt.org</a:t>
            </a:r>
            <a:r>
              <a:rPr lang="en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>
              <a:solidFill>
                <a:srgbClr val="0000FF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300"/>
              <a:buFont typeface="Lora"/>
              <a:buChar char="★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Jason Geisinger - Director of Internal Audit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Lora"/>
              <a:buChar char="○"/>
            </a:pPr>
            <a:r>
              <a:rPr lang="en">
                <a:solidFill>
                  <a:srgbClr val="073763"/>
                </a:solidFill>
                <a:latin typeface="Lora"/>
                <a:ea typeface="Lora"/>
                <a:cs typeface="Lora"/>
                <a:sym typeface="Lora"/>
              </a:rPr>
              <a:t>410-625-8443</a:t>
            </a:r>
            <a:endParaRPr>
              <a:solidFill>
                <a:srgbClr val="073763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Font typeface="Lora"/>
              <a:buChar char="○"/>
            </a:pPr>
            <a:r>
              <a:rPr lang="en" u="sng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jason.geisinger@archbalt.org</a:t>
            </a:r>
            <a:r>
              <a:rPr lang="en">
                <a:solidFill>
                  <a:srgbClr val="0000FF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>
              <a:solidFill>
                <a:srgbClr val="0000FF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11" name="Google Shape;111;p25"/>
          <p:cNvCxnSpPr/>
          <p:nvPr/>
        </p:nvCxnSpPr>
        <p:spPr>
          <a:xfrm rot="10800000" flipH="1">
            <a:off x="9300" y="3181500"/>
            <a:ext cx="4301700" cy="1241100"/>
          </a:xfrm>
          <a:prstGeom prst="straightConnector1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2" name="Google Shape;112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0492" y="2197171"/>
            <a:ext cx="3319307" cy="215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/>
          <p:nvPr/>
        </p:nvSpPr>
        <p:spPr>
          <a:xfrm>
            <a:off x="850" y="0"/>
            <a:ext cx="9144000" cy="100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Support Services Team</a:t>
            </a:r>
            <a:endParaRPr sz="2500" i="1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8" name="Google Shape;118;p26"/>
          <p:cNvSpPr txBox="1"/>
          <p:nvPr/>
        </p:nvSpPr>
        <p:spPr>
          <a:xfrm>
            <a:off x="53975" y="1443491"/>
            <a:ext cx="5217600" cy="3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★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Jane Andrews - R/C Parish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410-375-3855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50"/>
              <a:buFont typeface="Merriweather"/>
              <a:buChar char="○"/>
            </a:pPr>
            <a:r>
              <a:rPr lang="en" sz="1450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jane.andrews@archbalt.org</a:t>
            </a:r>
            <a:r>
              <a:rPr lang="en" sz="145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450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★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Lisa Faherty - R/C Parish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410-404-3796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50"/>
              <a:buFont typeface="Merriweather"/>
              <a:buChar char="○"/>
            </a:pPr>
            <a:r>
              <a:rPr lang="en" sz="1450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lisa.faherty@archbalt.org</a:t>
            </a:r>
            <a:r>
              <a:rPr lang="en" sz="145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450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★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Sharon Tornatore - R/C Parish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410-409-7484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○"/>
            </a:pPr>
            <a:r>
              <a:rPr lang="en" sz="1450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sharon.tornatore@archbalt.org</a:t>
            </a: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★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Tracy Palmer - R/C School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410-218-8964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50"/>
              <a:buFont typeface="Merriweather"/>
              <a:buChar char="○"/>
            </a:pPr>
            <a:r>
              <a:rPr lang="en" sz="1450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tpalmer@archbalt.org</a:t>
            </a:r>
            <a:r>
              <a:rPr lang="en" sz="145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450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★"/>
            </a:pPr>
            <a:r>
              <a:rPr lang="en" sz="145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Ernestine Hopkins - Competitive Grants Manager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914400" lvl="1" indent="-32067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50"/>
              <a:buFont typeface="Merriweather"/>
              <a:buChar char="○"/>
            </a:pPr>
            <a:r>
              <a:rPr lang="en" sz="1450" u="sng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Ernestine.Hopkins@archbalt.org</a:t>
            </a:r>
            <a:endParaRPr sz="145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9" name="Google Shape;11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0650" y="1583975"/>
            <a:ext cx="3000150" cy="30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On-screen Show (16:9)</PresentationFormat>
  <Paragraphs>37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Roboto</vt:lpstr>
      <vt:lpstr>Merriweather</vt:lpstr>
      <vt:lpstr>Lora</vt:lpstr>
      <vt:lpstr>Arial</vt:lpstr>
      <vt:lpstr>Simple Light</vt:lpstr>
      <vt:lpstr>Paradigm</vt:lpstr>
      <vt:lpstr>Department of Management Services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Ashley Conley</dc:creator>
  <cp:lastModifiedBy>Ashley Conley</cp:lastModifiedBy>
  <cp:revision>1</cp:revision>
  <dcterms:modified xsi:type="dcterms:W3CDTF">2026-10-20T14:38:43Z</dcterms:modified>
</cp:coreProperties>
</file>