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8" r:id="rId10"/>
    <p:sldId id="266" r:id="rId11"/>
    <p:sldId id="267" r:id="rId12"/>
    <p:sldId id="264"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B1CB8C-1EF0-4BDE-9662-85AB1C583E1A}" type="datetimeFigureOut">
              <a:rPr lang="en-US" smtClean="0"/>
              <a:pPr/>
              <a:t>5/3/2011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E9DADE-4D0D-4A65-9D6D-22B3EF4B479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8" Type="http://schemas.openxmlformats.org/officeDocument/2006/relationships/hyperlink" Target="http://www.newadvent.org/cathen/12683a.htm" TargetMode="External"/><Relationship Id="rId13" Type="http://schemas.openxmlformats.org/officeDocument/2006/relationships/hyperlink" Target="http://www.newadvent.org/cathen/11279a.htm" TargetMode="External"/><Relationship Id="rId18" Type="http://schemas.openxmlformats.org/officeDocument/2006/relationships/hyperlink" Target="http://www.newadvent.org/cathen/02581b.htm" TargetMode="External"/><Relationship Id="rId3" Type="http://schemas.openxmlformats.org/officeDocument/2006/relationships/hyperlink" Target="http://www.newadvent.org/cathen/12406a.htm" TargetMode="External"/><Relationship Id="rId21" Type="http://schemas.openxmlformats.org/officeDocument/2006/relationships/hyperlink" Target="http://www.pbs.org/wnet/religionandethics/episodes/january-23-2009/father-damiens-legacy/2030/" TargetMode="External"/><Relationship Id="rId7" Type="http://schemas.openxmlformats.org/officeDocument/2006/relationships/hyperlink" Target="http://www.newadvent.org/cathen/04107b.htm" TargetMode="External"/><Relationship Id="rId12" Type="http://schemas.openxmlformats.org/officeDocument/2006/relationships/hyperlink" Target="http://www.newadvent.org/cathen/10332b.htm" TargetMode="External"/><Relationship Id="rId17" Type="http://schemas.openxmlformats.org/officeDocument/2006/relationships/hyperlink" Target="http://www.newadvent.org/cathen/11726a.htm" TargetMode="External"/><Relationship Id="rId2" Type="http://schemas.openxmlformats.org/officeDocument/2006/relationships/slide" Target="../slides/slide6.xml"/><Relationship Id="rId16" Type="http://schemas.openxmlformats.org/officeDocument/2006/relationships/hyperlink" Target="http://www.newadvent.org/cathen/09182a.htm" TargetMode="External"/><Relationship Id="rId20" Type="http://schemas.openxmlformats.org/officeDocument/2006/relationships/hyperlink" Target="http://www.newadvent.org/cathen/05141a.htm" TargetMode="External"/><Relationship Id="rId1" Type="http://schemas.openxmlformats.org/officeDocument/2006/relationships/notesMaster" Target="../notesMasters/notesMaster1.xml"/><Relationship Id="rId6" Type="http://schemas.openxmlformats.org/officeDocument/2006/relationships/hyperlink" Target="http://www.newadvent.org/cathen/13438a.htm" TargetMode="External"/><Relationship Id="rId11" Type="http://schemas.openxmlformats.org/officeDocument/2006/relationships/hyperlink" Target="http://www.newadvent.org/cathen/12451b.htm" TargetMode="External"/><Relationship Id="rId5" Type="http://schemas.openxmlformats.org/officeDocument/2006/relationships/hyperlink" Target="http://www.newadvent.org/cathen/10444a.htm" TargetMode="External"/><Relationship Id="rId15" Type="http://schemas.openxmlformats.org/officeDocument/2006/relationships/hyperlink" Target="http://www.newadvent.org/cathen/03574b.htm" TargetMode="External"/><Relationship Id="rId10" Type="http://schemas.openxmlformats.org/officeDocument/2006/relationships/hyperlink" Target="http://www.newadvent.org/cathen/09391a.htm" TargetMode="External"/><Relationship Id="rId19" Type="http://schemas.openxmlformats.org/officeDocument/2006/relationships/hyperlink" Target="http://www.newadvent.org/cathen/09093a.htm" TargetMode="External"/><Relationship Id="rId4" Type="http://schemas.openxmlformats.org/officeDocument/2006/relationships/hyperlink" Target="http://www.newadvent.org/cathen/02395a.htm" TargetMode="External"/><Relationship Id="rId9" Type="http://schemas.openxmlformats.org/officeDocument/2006/relationships/hyperlink" Target="http://www.newadvent.org/cathen/11144a.htm" TargetMode="External"/><Relationship Id="rId14" Type="http://schemas.openxmlformats.org/officeDocument/2006/relationships/hyperlink" Target="http://www.newadvent.org/cathen/15753a.htm"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Life: Imagine the Potential, Spot 3 – 45 seconds</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http://www.youtube.com/watch?v=kxH7CUhHkug&amp;feature=player_embedded</a:t>
            </a:r>
          </a:p>
          <a:p>
            <a:endParaRPr lang="en-US" dirty="0"/>
          </a:p>
        </p:txBody>
      </p:sp>
      <p:sp>
        <p:nvSpPr>
          <p:cNvPr id="4" name="Slide Number Placeholder 3"/>
          <p:cNvSpPr>
            <a:spLocks noGrp="1"/>
          </p:cNvSpPr>
          <p:nvPr>
            <p:ph type="sldNum" sz="quarter" idx="10"/>
          </p:nvPr>
        </p:nvSpPr>
        <p:spPr/>
        <p:txBody>
          <a:bodyPr/>
          <a:lstStyle/>
          <a:p>
            <a:fld id="{75E9DADE-4D0D-4A65-9D6D-22B3EF4B4791}"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1200" kern="1200" dirty="0" smtClean="0">
                <a:solidFill>
                  <a:schemeClr val="tx1"/>
                </a:solidFill>
                <a:latin typeface="+mn-lt"/>
                <a:ea typeface="+mn-ea"/>
                <a:cs typeface="+mn-cs"/>
              </a:rPr>
              <a:t>Basic fetal development facts</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From the moment of conception, all 46 chromosomes are present, gender is determined, and a new unrepeatable human being comes into the world.</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During the first month, the baby grows to 10,000 times his size at conception.</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By the third week, the heart begins to beat.</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Brain waves can be recorded in the second month.  Teeth form and fingers and toes begin developing.</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By eight weeks, all body systems are present.</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In the third month, fingernails and toenails form and the baby has a unique fingerprint.</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In the fourth month, facial expressions can be seen and babies dream.</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At five months, some babies are viable, meaning they can survive outside the womb.  </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During the 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month, babies respond to sound.</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At seven months, babies can hear, taste, cough, yawn, and hiccup.</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Through the 8</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and 9</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months, babies continue to gain weight and prepare for birth.</a:t>
            </a:r>
            <a:endParaRPr lang="en-US" sz="11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Watch Me Grow</a:t>
            </a:r>
            <a:r>
              <a:rPr lang="en-US" sz="1200" kern="1200" dirty="0" smtClean="0">
                <a:solidFill>
                  <a:schemeClr val="tx1"/>
                </a:solidFill>
                <a:latin typeface="+mn-lt"/>
                <a:ea typeface="+mn-ea"/>
                <a:cs typeface="+mn-cs"/>
              </a:rPr>
              <a:t>, Little One Sweet Publishing (2004).</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5E9DADE-4D0D-4A65-9D6D-22B3EF4B4791}"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1200" kern="1200" dirty="0" smtClean="0">
                <a:solidFill>
                  <a:schemeClr val="tx1"/>
                </a:solidFill>
                <a:latin typeface="+mn-lt"/>
                <a:ea typeface="+mn-ea"/>
                <a:cs typeface="+mn-cs"/>
              </a:rPr>
              <a:t>“The elderly are not only to be considered the object of our concern, closeness and service.  They themselves have a valuable contribution to make to the </a:t>
            </a:r>
            <a:r>
              <a:rPr lang="en-US" sz="1200" i="1" kern="1200" dirty="0" smtClean="0">
                <a:solidFill>
                  <a:schemeClr val="tx1"/>
                </a:solidFill>
                <a:latin typeface="+mn-lt"/>
                <a:ea typeface="+mn-ea"/>
                <a:cs typeface="+mn-cs"/>
              </a:rPr>
              <a:t>Gospel of Life.  </a:t>
            </a:r>
            <a:r>
              <a:rPr lang="en-US" sz="1200" kern="1200" dirty="0" smtClean="0">
                <a:solidFill>
                  <a:schemeClr val="tx1"/>
                </a:solidFill>
                <a:latin typeface="+mn-lt"/>
                <a:ea typeface="+mn-ea"/>
                <a:cs typeface="+mn-cs"/>
              </a:rPr>
              <a:t>Thanks to the rich treasury of experiences they have acquired through the years, the elderly can and must be sources of wisdom and witnesses of hope and love.”  </a:t>
            </a:r>
            <a:r>
              <a:rPr lang="en-US" sz="1200" i="1" kern="1200" dirty="0" smtClean="0">
                <a:solidFill>
                  <a:schemeClr val="tx1"/>
                </a:solidFill>
                <a:latin typeface="+mn-lt"/>
                <a:ea typeface="+mn-ea"/>
                <a:cs typeface="+mn-cs"/>
              </a:rPr>
              <a:t>Gospel of Life </a:t>
            </a:r>
            <a:r>
              <a:rPr lang="en-US" sz="1200" kern="1200" dirty="0" smtClean="0">
                <a:solidFill>
                  <a:schemeClr val="tx1"/>
                </a:solidFill>
                <a:latin typeface="+mn-lt"/>
                <a:ea typeface="+mn-ea"/>
                <a:cs typeface="+mn-cs"/>
              </a:rPr>
              <a:t>n. 94.</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Think of your grandparents or older people in your life.  Do you know anyone with a disability or illness?  Do you love them any less because of their age or disability?  Do you think God does?  What have you learned from them?  Do you think helping others brings out something good in yourself – something you might not have shared without the person who needed your help?</a:t>
            </a:r>
            <a:endParaRPr lang="en-US" sz="11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5E9DADE-4D0D-4A65-9D6D-22B3EF4B4791}"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1200" kern="1200" dirty="0" smtClean="0">
                <a:solidFill>
                  <a:schemeClr val="tx1"/>
                </a:solidFill>
                <a:latin typeface="+mn-lt"/>
                <a:ea typeface="+mn-ea"/>
                <a:cs typeface="+mn-cs"/>
              </a:rPr>
              <a:t>Questions</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Have you ever met someone who had something about them (joy, hope, strength, wisdom, peace) that you craved?</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Who are these people in your life?</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What inspires them?  What gives them this joy, hope, strength, etc?</a:t>
            </a:r>
            <a:endParaRPr lang="en-US" sz="11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5E9DADE-4D0D-4A65-9D6D-22B3EF4B4791}"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lvl="2"/>
            <a:r>
              <a:rPr lang="en-US" sz="1200" kern="1200" dirty="0" smtClean="0">
                <a:solidFill>
                  <a:schemeClr val="tx1"/>
                </a:solidFill>
                <a:latin typeface="+mn-lt"/>
                <a:ea typeface="+mn-ea"/>
                <a:cs typeface="+mn-cs"/>
              </a:rPr>
              <a:t>“It is impossible to further the common good without acknowledging and defending the right to life, upon which the other inalienable rights of individuals are founded and from which they develop.”  </a:t>
            </a:r>
            <a:r>
              <a:rPr lang="en-US" sz="1200" i="1" kern="1200" dirty="0" smtClean="0">
                <a:solidFill>
                  <a:schemeClr val="tx1"/>
                </a:solidFill>
                <a:latin typeface="+mn-lt"/>
                <a:ea typeface="+mn-ea"/>
                <a:cs typeface="+mn-cs"/>
              </a:rPr>
              <a:t>Gospel of Life </a:t>
            </a:r>
            <a:r>
              <a:rPr lang="en-US" sz="1200" kern="1200" dirty="0" smtClean="0">
                <a:solidFill>
                  <a:schemeClr val="tx1"/>
                </a:solidFill>
                <a:latin typeface="+mn-lt"/>
                <a:ea typeface="+mn-ea"/>
                <a:cs typeface="+mn-cs"/>
              </a:rPr>
              <a:t>n. 101.</a:t>
            </a:r>
            <a:endParaRPr lang="en-US" sz="1100" kern="1200" dirty="0" smtClean="0">
              <a:solidFill>
                <a:schemeClr val="tx1"/>
              </a:solidFill>
              <a:latin typeface="+mn-lt"/>
              <a:ea typeface="+mn-ea"/>
              <a:cs typeface="+mn-cs"/>
            </a:endParaRPr>
          </a:p>
          <a:p>
            <a:pPr lvl="3"/>
            <a:r>
              <a:rPr lang="en-US" sz="1200" kern="1200" dirty="0" smtClean="0">
                <a:solidFill>
                  <a:schemeClr val="tx1"/>
                </a:solidFill>
                <a:latin typeface="+mn-lt"/>
                <a:ea typeface="+mn-ea"/>
                <a:cs typeface="+mn-cs"/>
              </a:rPr>
              <a:t>He saw human life -- not leprosy, infirmity, criminal history, handicap, age, infancy, etc.  </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He will be canonized October 11, 2009.</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Biography: (from </a:t>
            </a:r>
            <a:r>
              <a:rPr lang="en-US" sz="1200" i="1" kern="1200" dirty="0" smtClean="0">
                <a:solidFill>
                  <a:schemeClr val="tx1"/>
                </a:solidFill>
                <a:latin typeface="+mn-lt"/>
                <a:ea typeface="+mn-ea"/>
                <a:cs typeface="+mn-cs"/>
              </a:rPr>
              <a:t>Catholic Encyclopedia, </a:t>
            </a:r>
            <a:r>
              <a:rPr lang="en-US" sz="1200" kern="1200" dirty="0" smtClean="0">
                <a:solidFill>
                  <a:schemeClr val="tx1"/>
                </a:solidFill>
                <a:latin typeface="+mn-lt"/>
                <a:ea typeface="+mn-ea"/>
                <a:cs typeface="+mn-cs"/>
              </a:rPr>
              <a:t>available at http://www.newadvent.org/cathen/04615a.htm)</a:t>
            </a:r>
          </a:p>
          <a:p>
            <a:pPr lvl="3"/>
            <a:r>
              <a:rPr lang="en-US" sz="1200" kern="1200" dirty="0" smtClean="0">
                <a:solidFill>
                  <a:schemeClr val="tx1"/>
                </a:solidFill>
                <a:latin typeface="+mn-lt"/>
                <a:ea typeface="+mn-ea"/>
                <a:cs typeface="+mn-cs"/>
              </a:rPr>
              <a:t>Missionary </a:t>
            </a:r>
            <a:r>
              <a:rPr lang="en-US" sz="1200" u="none" strike="noStrike" kern="1200" dirty="0" smtClean="0">
                <a:solidFill>
                  <a:schemeClr val="tx1"/>
                </a:solidFill>
                <a:latin typeface="+mn-lt"/>
                <a:ea typeface="+mn-ea"/>
                <a:cs typeface="+mn-cs"/>
                <a:hlinkClick r:id="rId3"/>
              </a:rPr>
              <a:t>priest</a:t>
            </a:r>
            <a:r>
              <a:rPr lang="en-US" sz="1200" kern="1200" dirty="0" smtClean="0">
                <a:solidFill>
                  <a:schemeClr val="tx1"/>
                </a:solidFill>
                <a:latin typeface="+mn-lt"/>
                <a:ea typeface="+mn-ea"/>
                <a:cs typeface="+mn-cs"/>
              </a:rPr>
              <a:t>, born at </a:t>
            </a:r>
            <a:r>
              <a:rPr lang="en-US" sz="1200" kern="1200" dirty="0" err="1" smtClean="0">
                <a:solidFill>
                  <a:schemeClr val="tx1"/>
                </a:solidFill>
                <a:latin typeface="+mn-lt"/>
                <a:ea typeface="+mn-ea"/>
                <a:cs typeface="+mn-cs"/>
              </a:rPr>
              <a:t>Tremeloo</a:t>
            </a:r>
            <a:r>
              <a:rPr lang="en-US" sz="1200" kern="1200" dirty="0" smtClean="0">
                <a:solidFill>
                  <a:schemeClr val="tx1"/>
                </a:solidFill>
                <a:latin typeface="+mn-lt"/>
                <a:ea typeface="+mn-ea"/>
                <a:cs typeface="+mn-cs"/>
              </a:rPr>
              <a:t>, </a:t>
            </a:r>
            <a:r>
              <a:rPr lang="en-US" sz="1200" u="none" strike="noStrike" kern="1200" dirty="0" smtClean="0">
                <a:solidFill>
                  <a:schemeClr val="tx1"/>
                </a:solidFill>
                <a:latin typeface="+mn-lt"/>
                <a:ea typeface="+mn-ea"/>
                <a:cs typeface="+mn-cs"/>
                <a:hlinkClick r:id="rId4"/>
              </a:rPr>
              <a:t>Belgium</a:t>
            </a:r>
            <a:r>
              <a:rPr lang="en-US" sz="1200" kern="1200" dirty="0" smtClean="0">
                <a:solidFill>
                  <a:schemeClr val="tx1"/>
                </a:solidFill>
                <a:latin typeface="+mn-lt"/>
                <a:ea typeface="+mn-ea"/>
                <a:cs typeface="+mn-cs"/>
              </a:rPr>
              <a:t>, 3 January 1840; died at </a:t>
            </a:r>
            <a:r>
              <a:rPr lang="en-US" sz="1200" u="none" strike="noStrike" kern="1200" dirty="0" smtClean="0">
                <a:solidFill>
                  <a:schemeClr val="tx1"/>
                </a:solidFill>
                <a:latin typeface="+mn-lt"/>
                <a:ea typeface="+mn-ea"/>
                <a:cs typeface="+mn-cs"/>
                <a:hlinkClick r:id="rId5"/>
              </a:rPr>
              <a:t>Molokai</a:t>
            </a:r>
            <a:r>
              <a:rPr lang="en-US" sz="1200" kern="1200" dirty="0" smtClean="0">
                <a:solidFill>
                  <a:schemeClr val="tx1"/>
                </a:solidFill>
                <a:latin typeface="+mn-lt"/>
                <a:ea typeface="+mn-ea"/>
                <a:cs typeface="+mn-cs"/>
              </a:rPr>
              <a:t>, </a:t>
            </a:r>
            <a:r>
              <a:rPr lang="en-US" sz="1200" u="none" strike="noStrike" kern="1200" dirty="0" smtClean="0">
                <a:solidFill>
                  <a:schemeClr val="tx1"/>
                </a:solidFill>
                <a:latin typeface="+mn-lt"/>
                <a:ea typeface="+mn-ea"/>
                <a:cs typeface="+mn-cs"/>
                <a:hlinkClick r:id="rId6"/>
              </a:rPr>
              <a:t>Hawaii</a:t>
            </a:r>
            <a:r>
              <a:rPr lang="en-US" sz="1200" kern="1200" dirty="0" smtClean="0">
                <a:solidFill>
                  <a:schemeClr val="tx1"/>
                </a:solidFill>
                <a:latin typeface="+mn-lt"/>
                <a:ea typeface="+mn-ea"/>
                <a:cs typeface="+mn-cs"/>
              </a:rPr>
              <a:t>, 15 April 1889. </a:t>
            </a:r>
          </a:p>
          <a:p>
            <a:pPr lvl="3"/>
            <a:r>
              <a:rPr lang="en-US" sz="1200" kern="1200" dirty="0" smtClean="0">
                <a:solidFill>
                  <a:schemeClr val="tx1"/>
                </a:solidFill>
                <a:latin typeface="+mn-lt"/>
                <a:ea typeface="+mn-ea"/>
                <a:cs typeface="+mn-cs"/>
              </a:rPr>
              <a:t>His father, a small farmer, sent him to a </a:t>
            </a:r>
            <a:r>
              <a:rPr lang="en-US" sz="1200" u="none" strike="noStrike" kern="1200" dirty="0" smtClean="0">
                <a:solidFill>
                  <a:schemeClr val="tx1"/>
                </a:solidFill>
                <a:latin typeface="+mn-lt"/>
                <a:ea typeface="+mn-ea"/>
                <a:cs typeface="+mn-cs"/>
                <a:hlinkClick r:id="rId7"/>
              </a:rPr>
              <a:t>college</a:t>
            </a:r>
            <a:r>
              <a:rPr lang="en-US" sz="1200" kern="1200" dirty="0" smtClean="0">
                <a:solidFill>
                  <a:schemeClr val="tx1"/>
                </a:solidFill>
                <a:latin typeface="+mn-lt"/>
                <a:ea typeface="+mn-ea"/>
                <a:cs typeface="+mn-cs"/>
              </a:rPr>
              <a:t> at Braine-le-Comte, to prepare for a commercial profession; but as a result of a mission given by the </a:t>
            </a:r>
            <a:r>
              <a:rPr lang="en-US" sz="1200" u="none" strike="noStrike" kern="1200" dirty="0" err="1" smtClean="0">
                <a:solidFill>
                  <a:schemeClr val="tx1"/>
                </a:solidFill>
                <a:latin typeface="+mn-lt"/>
                <a:ea typeface="+mn-ea"/>
                <a:cs typeface="+mn-cs"/>
                <a:hlinkClick r:id="rId8"/>
              </a:rPr>
              <a:t>Redemptorists</a:t>
            </a:r>
            <a:r>
              <a:rPr lang="en-US" sz="1200" kern="1200" dirty="0" smtClean="0">
                <a:solidFill>
                  <a:schemeClr val="tx1"/>
                </a:solidFill>
                <a:latin typeface="+mn-lt"/>
                <a:ea typeface="+mn-ea"/>
                <a:cs typeface="+mn-cs"/>
              </a:rPr>
              <a:t> in 1858, Joseph decided to become a religious. He entered the </a:t>
            </a:r>
            <a:r>
              <a:rPr lang="en-US" sz="1200" u="none" strike="noStrike" kern="1200" dirty="0" smtClean="0">
                <a:solidFill>
                  <a:schemeClr val="tx1"/>
                </a:solidFill>
                <a:latin typeface="+mn-lt"/>
                <a:ea typeface="+mn-ea"/>
                <a:cs typeface="+mn-cs"/>
                <a:hlinkClick r:id="rId9"/>
              </a:rPr>
              <a:t>novitiate</a:t>
            </a:r>
            <a:r>
              <a:rPr lang="en-US" sz="1200" kern="1200" dirty="0" smtClean="0">
                <a:solidFill>
                  <a:schemeClr val="tx1"/>
                </a:solidFill>
                <a:latin typeface="+mn-lt"/>
                <a:ea typeface="+mn-ea"/>
                <a:cs typeface="+mn-cs"/>
              </a:rPr>
              <a:t> of the Fathers of the Sacred Heart of Jesus and Mary at </a:t>
            </a:r>
            <a:r>
              <a:rPr lang="en-US" sz="1200" u="none" strike="noStrike" kern="1200" dirty="0" smtClean="0">
                <a:solidFill>
                  <a:schemeClr val="tx1"/>
                </a:solidFill>
                <a:latin typeface="+mn-lt"/>
                <a:ea typeface="+mn-ea"/>
                <a:cs typeface="+mn-cs"/>
                <a:hlinkClick r:id="rId10"/>
              </a:rPr>
              <a:t>Louvain</a:t>
            </a:r>
            <a:r>
              <a:rPr lang="en-US" sz="1200" kern="1200" dirty="0" smtClean="0">
                <a:solidFill>
                  <a:schemeClr val="tx1"/>
                </a:solidFill>
                <a:latin typeface="+mn-lt"/>
                <a:ea typeface="+mn-ea"/>
                <a:cs typeface="+mn-cs"/>
              </a:rPr>
              <a:t>, and took in religion the name of Damien. He was admitted to the </a:t>
            </a:r>
            <a:r>
              <a:rPr lang="en-US" sz="1200" u="none" strike="noStrike" kern="1200" dirty="0" smtClean="0">
                <a:solidFill>
                  <a:schemeClr val="tx1"/>
                </a:solidFill>
                <a:latin typeface="+mn-lt"/>
                <a:ea typeface="+mn-ea"/>
                <a:cs typeface="+mn-cs"/>
                <a:hlinkClick r:id="rId11"/>
              </a:rPr>
              <a:t>religious profession</a:t>
            </a:r>
            <a:r>
              <a:rPr lang="en-US" sz="1200" kern="1200" dirty="0" smtClean="0">
                <a:solidFill>
                  <a:schemeClr val="tx1"/>
                </a:solidFill>
                <a:latin typeface="+mn-lt"/>
                <a:ea typeface="+mn-ea"/>
                <a:cs typeface="+mn-cs"/>
              </a:rPr>
              <a:t>, 7 Oct. 1860. Three years later, though still in </a:t>
            </a:r>
            <a:r>
              <a:rPr lang="en-US" sz="1200" u="none" strike="noStrike" kern="1200" dirty="0" smtClean="0">
                <a:solidFill>
                  <a:schemeClr val="tx1"/>
                </a:solidFill>
                <a:latin typeface="+mn-lt"/>
                <a:ea typeface="+mn-ea"/>
                <a:cs typeface="+mn-cs"/>
                <a:hlinkClick r:id="rId12"/>
              </a:rPr>
              <a:t>minor orders</a:t>
            </a:r>
            <a:r>
              <a:rPr lang="en-US" sz="1200" kern="1200" dirty="0" smtClean="0">
                <a:solidFill>
                  <a:schemeClr val="tx1"/>
                </a:solidFill>
                <a:latin typeface="+mn-lt"/>
                <a:ea typeface="+mn-ea"/>
                <a:cs typeface="+mn-cs"/>
              </a:rPr>
              <a:t>, he was sent to the mission of the </a:t>
            </a:r>
            <a:r>
              <a:rPr lang="en-US" sz="1200" u="none" strike="noStrike" kern="1200" dirty="0" smtClean="0">
                <a:solidFill>
                  <a:schemeClr val="tx1"/>
                </a:solidFill>
                <a:latin typeface="+mn-lt"/>
                <a:ea typeface="+mn-ea"/>
                <a:cs typeface="+mn-cs"/>
                <a:hlinkClick r:id="rId6"/>
              </a:rPr>
              <a:t>Hawaiian Islands</a:t>
            </a:r>
            <a:r>
              <a:rPr lang="en-US" sz="1200" kern="1200" dirty="0" smtClean="0">
                <a:solidFill>
                  <a:schemeClr val="tx1"/>
                </a:solidFill>
                <a:latin typeface="+mn-lt"/>
                <a:ea typeface="+mn-ea"/>
                <a:cs typeface="+mn-cs"/>
              </a:rPr>
              <a:t>, where he arrived, 19 March, 1864. </a:t>
            </a:r>
            <a:r>
              <a:rPr lang="en-US" sz="1200" u="none" strike="noStrike" kern="1200" dirty="0" smtClean="0">
                <a:solidFill>
                  <a:schemeClr val="tx1"/>
                </a:solidFill>
                <a:latin typeface="+mn-lt"/>
                <a:ea typeface="+mn-ea"/>
                <a:cs typeface="+mn-cs"/>
                <a:hlinkClick r:id="rId13"/>
              </a:rPr>
              <a:t>Ordained</a:t>
            </a:r>
            <a:r>
              <a:rPr lang="en-US" sz="1200" kern="1200" dirty="0" smtClean="0">
                <a:solidFill>
                  <a:schemeClr val="tx1"/>
                </a:solidFill>
                <a:latin typeface="+mn-lt"/>
                <a:ea typeface="+mn-ea"/>
                <a:cs typeface="+mn-cs"/>
              </a:rPr>
              <a:t> </a:t>
            </a:r>
            <a:r>
              <a:rPr lang="en-US" sz="1200" u="none" strike="noStrike" kern="1200" dirty="0" smtClean="0">
                <a:solidFill>
                  <a:schemeClr val="tx1"/>
                </a:solidFill>
                <a:latin typeface="+mn-lt"/>
                <a:ea typeface="+mn-ea"/>
                <a:cs typeface="+mn-cs"/>
                <a:hlinkClick r:id="rId3"/>
              </a:rPr>
              <a:t>priest</a:t>
            </a:r>
            <a:r>
              <a:rPr lang="en-US" sz="1200" kern="1200" dirty="0" smtClean="0">
                <a:solidFill>
                  <a:schemeClr val="tx1"/>
                </a:solidFill>
                <a:latin typeface="+mn-lt"/>
                <a:ea typeface="+mn-ea"/>
                <a:cs typeface="+mn-cs"/>
              </a:rPr>
              <a:t> at Honolulu 24 May of the same year, he was later given charge of various districts on the island of Hawaii, and, animated with a burning </a:t>
            </a:r>
            <a:r>
              <a:rPr lang="en-US" sz="1200" u="none" strike="noStrike" kern="1200" dirty="0" smtClean="0">
                <a:solidFill>
                  <a:schemeClr val="tx1"/>
                </a:solidFill>
                <a:latin typeface="+mn-lt"/>
                <a:ea typeface="+mn-ea"/>
                <a:cs typeface="+mn-cs"/>
                <a:hlinkClick r:id="rId14"/>
              </a:rPr>
              <a:t>zeal</a:t>
            </a:r>
            <a:r>
              <a:rPr lang="en-US" sz="1200" kern="1200" dirty="0" smtClean="0">
                <a:solidFill>
                  <a:schemeClr val="tx1"/>
                </a:solidFill>
                <a:latin typeface="+mn-lt"/>
                <a:ea typeface="+mn-ea"/>
                <a:cs typeface="+mn-cs"/>
              </a:rPr>
              <a:t>, his robust constitution allowed him to give full play to the impulses of his heart. He was not only the missionary of the natives, but also constructed several </a:t>
            </a:r>
            <a:r>
              <a:rPr lang="en-US" sz="1200" u="none" strike="noStrike" kern="1200" dirty="0" smtClean="0">
                <a:solidFill>
                  <a:schemeClr val="tx1"/>
                </a:solidFill>
                <a:latin typeface="+mn-lt"/>
                <a:ea typeface="+mn-ea"/>
                <a:cs typeface="+mn-cs"/>
                <a:hlinkClick r:id="rId15"/>
              </a:rPr>
              <a:t>chapels</a:t>
            </a:r>
            <a:r>
              <a:rPr lang="en-US" sz="1200" kern="1200" dirty="0" smtClean="0">
                <a:solidFill>
                  <a:schemeClr val="tx1"/>
                </a:solidFill>
                <a:latin typeface="+mn-lt"/>
                <a:ea typeface="+mn-ea"/>
                <a:cs typeface="+mn-cs"/>
              </a:rPr>
              <a:t> with his own hands, both in Hawaii and in Molokai. </a:t>
            </a:r>
          </a:p>
          <a:p>
            <a:pPr lvl="3"/>
            <a:r>
              <a:rPr lang="en-US" sz="1200" kern="1200" dirty="0" smtClean="0">
                <a:solidFill>
                  <a:schemeClr val="tx1"/>
                </a:solidFill>
                <a:latin typeface="+mn-lt"/>
                <a:ea typeface="+mn-ea"/>
                <a:cs typeface="+mn-cs"/>
              </a:rPr>
              <a:t>On the latter island there had grown up a </a:t>
            </a:r>
            <a:r>
              <a:rPr lang="en-US" sz="1200" u="none" strike="noStrike" kern="1200" dirty="0" smtClean="0">
                <a:solidFill>
                  <a:schemeClr val="tx1"/>
                </a:solidFill>
                <a:latin typeface="+mn-lt"/>
                <a:ea typeface="+mn-ea"/>
                <a:cs typeface="+mn-cs"/>
                <a:hlinkClick r:id="rId16"/>
              </a:rPr>
              <a:t>leper</a:t>
            </a:r>
            <a:r>
              <a:rPr lang="en-US" sz="1200" kern="1200" dirty="0" smtClean="0">
                <a:solidFill>
                  <a:schemeClr val="tx1"/>
                </a:solidFill>
                <a:latin typeface="+mn-lt"/>
                <a:ea typeface="+mn-ea"/>
                <a:cs typeface="+mn-cs"/>
              </a:rPr>
              <a:t> settlement where the Government kept segregated all </a:t>
            </a:r>
            <a:r>
              <a:rPr lang="en-US" sz="1200" u="none" strike="noStrike" kern="1200" dirty="0" smtClean="0">
                <a:solidFill>
                  <a:schemeClr val="tx1"/>
                </a:solidFill>
                <a:latin typeface="+mn-lt"/>
                <a:ea typeface="+mn-ea"/>
                <a:cs typeface="+mn-cs"/>
                <a:hlinkClick r:id="rId17"/>
              </a:rPr>
              <a:t>persons</a:t>
            </a:r>
            <a:r>
              <a:rPr lang="en-US" sz="1200" kern="1200" dirty="0" smtClean="0">
                <a:solidFill>
                  <a:schemeClr val="tx1"/>
                </a:solidFill>
                <a:latin typeface="+mn-lt"/>
                <a:ea typeface="+mn-ea"/>
                <a:cs typeface="+mn-cs"/>
              </a:rPr>
              <a:t> afflicted with the loathsome disease. The board of health supplied the unfortunates with food and clothing, but was unable in the beginning to provide them with either resident physicians or nurses. On 10 May, 1873, Father Damien, at his own request and with the sanction of his </a:t>
            </a:r>
            <a:r>
              <a:rPr lang="en-US" sz="1200" u="none" strike="noStrike" kern="1200" dirty="0" smtClean="0">
                <a:solidFill>
                  <a:schemeClr val="tx1"/>
                </a:solidFill>
                <a:latin typeface="+mn-lt"/>
                <a:ea typeface="+mn-ea"/>
                <a:cs typeface="+mn-cs"/>
                <a:hlinkClick r:id="rId18"/>
              </a:rPr>
              <a:t>bishop</a:t>
            </a:r>
            <a:r>
              <a:rPr lang="en-US" sz="1200" kern="1200" dirty="0" smtClean="0">
                <a:solidFill>
                  <a:schemeClr val="tx1"/>
                </a:solidFill>
                <a:latin typeface="+mn-lt"/>
                <a:ea typeface="+mn-ea"/>
                <a:cs typeface="+mn-cs"/>
              </a:rPr>
              <a:t>, arrived at the settlement as its resident </a:t>
            </a:r>
            <a:r>
              <a:rPr lang="en-US" sz="1200" u="none" strike="noStrike" kern="1200" dirty="0" smtClean="0">
                <a:solidFill>
                  <a:schemeClr val="tx1"/>
                </a:solidFill>
                <a:latin typeface="+mn-lt"/>
                <a:ea typeface="+mn-ea"/>
                <a:cs typeface="+mn-cs"/>
                <a:hlinkClick r:id="rId3"/>
              </a:rPr>
              <a:t>priest</a:t>
            </a:r>
            <a:r>
              <a:rPr lang="en-US" sz="1200" kern="1200" dirty="0" smtClean="0">
                <a:solidFill>
                  <a:schemeClr val="tx1"/>
                </a:solidFill>
                <a:latin typeface="+mn-lt"/>
                <a:ea typeface="+mn-ea"/>
                <a:cs typeface="+mn-cs"/>
              </a:rPr>
              <a:t>. There were then 600 </a:t>
            </a:r>
            <a:r>
              <a:rPr lang="en-US" sz="1200" u="none" strike="noStrike" kern="1200" dirty="0" smtClean="0">
                <a:solidFill>
                  <a:schemeClr val="tx1"/>
                </a:solidFill>
                <a:latin typeface="+mn-lt"/>
                <a:ea typeface="+mn-ea"/>
                <a:cs typeface="+mn-cs"/>
                <a:hlinkClick r:id="rId16"/>
              </a:rPr>
              <a:t>lepers</a:t>
            </a:r>
            <a:r>
              <a:rPr lang="en-US" sz="1200" kern="1200" dirty="0" smtClean="0">
                <a:solidFill>
                  <a:schemeClr val="tx1"/>
                </a:solidFill>
                <a:latin typeface="+mn-lt"/>
                <a:ea typeface="+mn-ea"/>
                <a:cs typeface="+mn-cs"/>
              </a:rPr>
              <a:t>. "As long as the lepers can care for themselves", wrote the superintendent of the board of health to Bishop </a:t>
            </a:r>
            <a:r>
              <a:rPr lang="en-US" sz="1200" kern="1200" dirty="0" err="1" smtClean="0">
                <a:solidFill>
                  <a:schemeClr val="tx1"/>
                </a:solidFill>
                <a:latin typeface="+mn-lt"/>
                <a:ea typeface="+mn-ea"/>
                <a:cs typeface="+mn-cs"/>
              </a:rPr>
              <a:t>Maigret</a:t>
            </a:r>
            <a:r>
              <a:rPr lang="en-US" sz="1200" kern="1200" dirty="0" smtClean="0">
                <a:solidFill>
                  <a:schemeClr val="tx1"/>
                </a:solidFill>
                <a:latin typeface="+mn-lt"/>
                <a:ea typeface="+mn-ea"/>
                <a:cs typeface="+mn-cs"/>
              </a:rPr>
              <a:t>, "they are comparatively comfortable, but as soon as the dreadful disease renders them helpless, it would seem that even demons themselves would pity their condition and hasten their death." For a long time, however, Father Damien was the only one to bring them the </a:t>
            </a:r>
            <a:r>
              <a:rPr lang="en-US" sz="1200" kern="1200" dirty="0" err="1" smtClean="0">
                <a:solidFill>
                  <a:schemeClr val="tx1"/>
                </a:solidFill>
                <a:latin typeface="+mn-lt"/>
                <a:ea typeface="+mn-ea"/>
                <a:cs typeface="+mn-cs"/>
              </a:rPr>
              <a:t>succour</a:t>
            </a:r>
            <a:r>
              <a:rPr lang="en-US" sz="1200" kern="1200" dirty="0" smtClean="0">
                <a:solidFill>
                  <a:schemeClr val="tx1"/>
                </a:solidFill>
                <a:latin typeface="+mn-lt"/>
                <a:ea typeface="+mn-ea"/>
                <a:cs typeface="+mn-cs"/>
              </a:rPr>
              <a:t> they so greatly needed. He not only administered the consolations of religion, but also rendered them such little medical service and bodily comforts as were within his power. He dressed their ulcers, helped them erect their cottages, and went so far as to dig their graves and make their coffins. After twelve years of this heroic service he discovered in himself the first symptoms of the disease. This was in 1885. He nevertheless continued his charitable ministrations, being assisted at this period by two other </a:t>
            </a:r>
            <a:r>
              <a:rPr lang="en-US" sz="1200" u="none" strike="noStrike" kern="1200" dirty="0" smtClean="0">
                <a:solidFill>
                  <a:schemeClr val="tx1"/>
                </a:solidFill>
                <a:latin typeface="+mn-lt"/>
                <a:ea typeface="+mn-ea"/>
                <a:cs typeface="+mn-cs"/>
                <a:hlinkClick r:id="rId3"/>
              </a:rPr>
              <a:t>priests</a:t>
            </a:r>
            <a:r>
              <a:rPr lang="en-US" sz="1200" kern="1200" dirty="0" smtClean="0">
                <a:solidFill>
                  <a:schemeClr val="tx1"/>
                </a:solidFill>
                <a:latin typeface="+mn-lt"/>
                <a:ea typeface="+mn-ea"/>
                <a:cs typeface="+mn-cs"/>
              </a:rPr>
              <a:t> and two </a:t>
            </a:r>
            <a:r>
              <a:rPr lang="en-US" sz="1200" u="none" strike="noStrike" kern="1200" dirty="0" smtClean="0">
                <a:solidFill>
                  <a:schemeClr val="tx1"/>
                </a:solidFill>
                <a:latin typeface="+mn-lt"/>
                <a:ea typeface="+mn-ea"/>
                <a:cs typeface="+mn-cs"/>
                <a:hlinkClick r:id="rId19"/>
              </a:rPr>
              <a:t>lay brothers</a:t>
            </a:r>
            <a:r>
              <a:rPr lang="en-US" sz="1200" kern="1200" dirty="0" smtClean="0">
                <a:solidFill>
                  <a:schemeClr val="tx1"/>
                </a:solidFill>
                <a:latin typeface="+mn-lt"/>
                <a:ea typeface="+mn-ea"/>
                <a:cs typeface="+mn-cs"/>
              </a:rPr>
              <a:t>. On 28 March, 1889, Father Damien became helpless and passed away shortly after, closing his fifteenth year in the service of the </a:t>
            </a:r>
            <a:r>
              <a:rPr lang="en-US" sz="1200" u="none" strike="noStrike" kern="1200" dirty="0" smtClean="0">
                <a:solidFill>
                  <a:schemeClr val="tx1"/>
                </a:solidFill>
                <a:latin typeface="+mn-lt"/>
                <a:ea typeface="+mn-ea"/>
                <a:cs typeface="+mn-cs"/>
                <a:hlinkClick r:id="rId16"/>
              </a:rPr>
              <a:t>lepers</a:t>
            </a:r>
            <a:r>
              <a:rPr lang="en-US" sz="1200" kern="1200" dirty="0" smtClean="0">
                <a:solidFill>
                  <a:schemeClr val="tx1"/>
                </a:solidFill>
                <a:latin typeface="+mn-lt"/>
                <a:ea typeface="+mn-ea"/>
                <a:cs typeface="+mn-cs"/>
              </a:rPr>
              <a:t>. </a:t>
            </a:r>
          </a:p>
          <a:p>
            <a:pPr lvl="3"/>
            <a:r>
              <a:rPr lang="en-US" sz="1200" kern="1200" dirty="0" smtClean="0">
                <a:solidFill>
                  <a:schemeClr val="tx1"/>
                </a:solidFill>
                <a:latin typeface="+mn-lt"/>
                <a:ea typeface="+mn-ea"/>
                <a:cs typeface="+mn-cs"/>
              </a:rPr>
              <a:t>Certain utterances concerning his morality called forth Robert Louis Stevenson's well-known philippic against the Rev. Dr. Hyde, wherein the memory of the Apostle of the Lepers is brilliantly vindicated. In addition a correspondence in the "Pacific Commercial Advertiser", 20 June, 1905, completely removes from the character of Father Damien every vestige of suspicion, proving beyond a </a:t>
            </a:r>
            <a:r>
              <a:rPr lang="en-US" sz="1200" u="none" strike="noStrike" kern="1200" dirty="0" smtClean="0">
                <a:solidFill>
                  <a:schemeClr val="tx1"/>
                </a:solidFill>
                <a:latin typeface="+mn-lt"/>
                <a:ea typeface="+mn-ea"/>
                <a:cs typeface="+mn-cs"/>
                <a:hlinkClick r:id="rId20"/>
              </a:rPr>
              <a:t>doubt</a:t>
            </a:r>
            <a:r>
              <a:rPr lang="en-US" sz="1200" kern="1200" dirty="0" smtClean="0">
                <a:solidFill>
                  <a:schemeClr val="tx1"/>
                </a:solidFill>
                <a:latin typeface="+mn-lt"/>
                <a:ea typeface="+mn-ea"/>
                <a:cs typeface="+mn-cs"/>
              </a:rPr>
              <a:t> that Dr. Hyde's insinuations rested merely on misunderstandings.</a:t>
            </a:r>
          </a:p>
          <a:p>
            <a:pPr lvl="2"/>
            <a:r>
              <a:rPr lang="en-US" sz="1200" kern="1200" dirty="0" smtClean="0">
                <a:solidFill>
                  <a:schemeClr val="tx1"/>
                </a:solidFill>
                <a:latin typeface="+mn-lt"/>
                <a:ea typeface="+mn-ea"/>
                <a:cs typeface="+mn-cs"/>
              </a:rPr>
              <a:t>Long before he had the disease, he spoke of himself and the people of Molokai as "we lepers." Six months after his arrival at Kalawao he wrote his brother in Europe: "...I make myself a leper with the lepers to gain all to Jesus Christ. That is why, in preaching, I say ‘we lepers’; not, ‘my brethren....’"</a:t>
            </a:r>
          </a:p>
          <a:p>
            <a:pPr lvl="2"/>
            <a:r>
              <a:rPr lang="en-US" sz="1200" kern="1200" dirty="0" smtClean="0">
                <a:solidFill>
                  <a:schemeClr val="tx1"/>
                </a:solidFill>
                <a:latin typeface="+mn-lt"/>
                <a:ea typeface="+mn-ea"/>
                <a:cs typeface="+mn-cs"/>
              </a:rPr>
              <a:t>8 minute video available online: </a:t>
            </a:r>
            <a:r>
              <a:rPr lang="en-US" sz="1200" u="none" strike="noStrike" kern="1200" dirty="0" smtClean="0">
                <a:solidFill>
                  <a:schemeClr val="tx1"/>
                </a:solidFill>
                <a:latin typeface="+mn-lt"/>
                <a:ea typeface="+mn-ea"/>
                <a:cs typeface="+mn-cs"/>
                <a:hlinkClick r:id="rId21"/>
              </a:rPr>
              <a:t>http://www.pbs.org/wnet/religionandethics/episodes/january-23-2009/father-damiens-legacy/2030/</a:t>
            </a:r>
            <a:endParaRPr lang="en-US" sz="11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5E9DADE-4D0D-4A65-9D6D-22B3EF4B4791}"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Each and every person has unique gifts and talents.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The objective of this assignment is to help students realize the biases involved in humans choosing who lives and dies and to highlight the important gifts that each and every person has to offer the world.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A hospital has been notified that a human heart is available for transplant.  Each patient on the list is in immediate need of a heart and in danger of dying within days.  Imagine that you are on the board of health care professionals that decides who gets the heart.  Assuming all the following patients are medically qualified and a “match,” whom do you choose and what criteria do you use to make your decision?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The patients are:</a:t>
            </a:r>
          </a:p>
          <a:p>
            <a:r>
              <a:rPr lang="en-US" dirty="0" smtClean="0"/>
              <a:t>SEE SLIDE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Ask students to consider the options, brainstorm all possible social, religious, ethnic, financial, etc factors they would use as a basis for the decision, choose the patient they would give the heart to, and determine the basis for their decision.  If they would like to, invite students to share their choices and their reasons.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instructor then suggests to the students the dangers of choosing one person’s life over another and wrestling with prejudices and “quality of life” judgments.  </a:t>
            </a:r>
          </a:p>
          <a:p>
            <a:endParaRPr lang="en-US" dirty="0"/>
          </a:p>
        </p:txBody>
      </p:sp>
      <p:sp>
        <p:nvSpPr>
          <p:cNvPr id="4" name="Slide Number Placeholder 3"/>
          <p:cNvSpPr>
            <a:spLocks noGrp="1"/>
          </p:cNvSpPr>
          <p:nvPr>
            <p:ph type="sldNum" sz="quarter" idx="10"/>
          </p:nvPr>
        </p:nvSpPr>
        <p:spPr/>
        <p:txBody>
          <a:bodyPr/>
          <a:lstStyle/>
          <a:p>
            <a:fld id="{75E9DADE-4D0D-4A65-9D6D-22B3EF4B4791}"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Reiterate</a:t>
            </a:r>
            <a:r>
              <a:rPr lang="en-US" sz="1200" kern="1200" dirty="0" smtClean="0">
                <a:solidFill>
                  <a:schemeClr val="tx1"/>
                </a:solidFill>
                <a:latin typeface="+mn-lt"/>
                <a:ea typeface="+mn-ea"/>
                <a:cs typeface="+mn-cs"/>
              </a:rPr>
              <a:t> essential lessons</a:t>
            </a:r>
          </a:p>
          <a:p>
            <a:pPr lvl="0"/>
            <a:r>
              <a:rPr lang="en-US" sz="1200" kern="1200" dirty="0" smtClean="0">
                <a:solidFill>
                  <a:schemeClr val="tx1"/>
                </a:solidFill>
                <a:latin typeface="+mn-lt"/>
                <a:ea typeface="+mn-ea"/>
                <a:cs typeface="+mn-cs"/>
              </a:rPr>
              <a:t>We are created in the image and likeness of God.  This holds true when we are in our mothers’ wombs, as we approach death, and all the time in between.</a:t>
            </a:r>
          </a:p>
          <a:p>
            <a:pPr lvl="0"/>
            <a:r>
              <a:rPr lang="en-US" sz="1200" kern="1200" dirty="0" smtClean="0">
                <a:solidFill>
                  <a:schemeClr val="tx1"/>
                </a:solidFill>
                <a:latin typeface="+mn-lt"/>
                <a:ea typeface="+mn-ea"/>
                <a:cs typeface="+mn-cs"/>
              </a:rPr>
              <a:t>Life is a gift.  </a:t>
            </a:r>
          </a:p>
          <a:p>
            <a:pPr lvl="0"/>
            <a:r>
              <a:rPr lang="en-US" sz="1200" kern="1200" dirty="0" smtClean="0">
                <a:solidFill>
                  <a:schemeClr val="tx1"/>
                </a:solidFill>
                <a:latin typeface="+mn-lt"/>
                <a:ea typeface="+mn-ea"/>
                <a:cs typeface="+mn-cs"/>
              </a:rPr>
              <a:t>We are to live it to its fullest and help others to do the same. </a:t>
            </a:r>
          </a:p>
          <a:p>
            <a:endParaRPr lang="en-US" dirty="0"/>
          </a:p>
        </p:txBody>
      </p:sp>
      <p:sp>
        <p:nvSpPr>
          <p:cNvPr id="4" name="Slide Number Placeholder 3"/>
          <p:cNvSpPr>
            <a:spLocks noGrp="1"/>
          </p:cNvSpPr>
          <p:nvPr>
            <p:ph type="sldNum" sz="quarter" idx="10"/>
          </p:nvPr>
        </p:nvSpPr>
        <p:spPr/>
        <p:txBody>
          <a:bodyPr/>
          <a:lstStyle/>
          <a:p>
            <a:fld id="{75E9DADE-4D0D-4A65-9D6D-22B3EF4B4791}"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Ask students to brainstorm individually ideas of how they can create a culture of life, reaffirming the dignity and value of each and every human life from womb to tomb.  Suggest that they list small things like wearing a precious feet pin on their backpacks to large things like taking a summer internship at a pro-life organization.  Invite students to share their ideas with the group.  Hand out the list of ways to create a culture of life attached.  Invite students to reflect for a few quiet moments on 2-3 things from that list or their own list that they can commit to doing to build a culture of life.  If you would like, record the shared student responses and email the list to participating students later.</a:t>
            </a:r>
          </a:p>
          <a:p>
            <a:endParaRPr lang="en-US" dirty="0"/>
          </a:p>
        </p:txBody>
      </p:sp>
      <p:sp>
        <p:nvSpPr>
          <p:cNvPr id="4" name="Slide Number Placeholder 3"/>
          <p:cNvSpPr>
            <a:spLocks noGrp="1"/>
          </p:cNvSpPr>
          <p:nvPr>
            <p:ph type="sldNum" sz="quarter" idx="10"/>
          </p:nvPr>
        </p:nvSpPr>
        <p:spPr/>
        <p:txBody>
          <a:bodyPr/>
          <a:lstStyle/>
          <a:p>
            <a:fld id="{75E9DADE-4D0D-4A65-9D6D-22B3EF4B4791}"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4FF462-B85A-49DE-AEC5-A642B5DDCCD3}"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53CC4-9C1E-4641-BF09-4EE43682A3C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4FF462-B85A-49DE-AEC5-A642B5DDCCD3}"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53CC4-9C1E-4641-BF09-4EE43682A3C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4FF462-B85A-49DE-AEC5-A642B5DDCCD3}"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53CC4-9C1E-4641-BF09-4EE43682A3C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4FF462-B85A-49DE-AEC5-A642B5DDCCD3}"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53CC4-9C1E-4641-BF09-4EE43682A3C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4FF462-B85A-49DE-AEC5-A642B5DDCCD3}"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53CC4-9C1E-4641-BF09-4EE43682A3C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4FF462-B85A-49DE-AEC5-A642B5DDCCD3}" type="datetimeFigureOut">
              <a:rPr lang="en-US" smtClean="0"/>
              <a:pPr/>
              <a:t>5/3/2011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353CC4-9C1E-4641-BF09-4EE43682A3C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4FF462-B85A-49DE-AEC5-A642B5DDCCD3}" type="datetimeFigureOut">
              <a:rPr lang="en-US" smtClean="0"/>
              <a:pPr/>
              <a:t>5/3/2011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353CC4-9C1E-4641-BF09-4EE43682A3C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4FF462-B85A-49DE-AEC5-A642B5DDCCD3}" type="datetimeFigureOut">
              <a:rPr lang="en-US" smtClean="0"/>
              <a:pPr/>
              <a:t>5/3/2011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353CC4-9C1E-4641-BF09-4EE43682A3C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4FF462-B85A-49DE-AEC5-A642B5DDCCD3}" type="datetimeFigureOut">
              <a:rPr lang="en-US" smtClean="0"/>
              <a:pPr/>
              <a:t>5/3/2011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353CC4-9C1E-4641-BF09-4EE43682A3C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4FF462-B85A-49DE-AEC5-A642B5DDCCD3}" type="datetimeFigureOut">
              <a:rPr lang="en-US" smtClean="0"/>
              <a:pPr/>
              <a:t>5/3/2011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353CC4-9C1E-4641-BF09-4EE43682A3C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4FF462-B85A-49DE-AEC5-A642B5DDCCD3}" type="datetimeFigureOut">
              <a:rPr lang="en-US" smtClean="0"/>
              <a:pPr/>
              <a:t>5/3/2011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353CC4-9C1E-4641-BF09-4EE43682A3C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4FF462-B85A-49DE-AEC5-A642B5DDCCD3}" type="datetimeFigureOut">
              <a:rPr lang="en-US" smtClean="0"/>
              <a:pPr/>
              <a:t>5/3/2011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353CC4-9C1E-4641-BF09-4EE43682A3C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Respect Life</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descr="http://www.sonofthesouth.net/slavery/abraham-lincoln/pictures/abraham-lincoln-625.jpg"/>
          <p:cNvPicPr>
            <a:picLocks noChangeAspect="1" noChangeArrowheads="1"/>
          </p:cNvPicPr>
          <p:nvPr/>
        </p:nvPicPr>
        <p:blipFill>
          <a:blip r:embed="rId2" cstate="print"/>
          <a:srcRect/>
          <a:stretch>
            <a:fillRect/>
          </a:stretch>
        </p:blipFill>
        <p:spPr bwMode="auto">
          <a:xfrm>
            <a:off x="4876800" y="1371600"/>
            <a:ext cx="3971925" cy="5295900"/>
          </a:xfrm>
          <a:prstGeom prst="rect">
            <a:avLst/>
          </a:prstGeom>
          <a:noFill/>
        </p:spPr>
      </p:pic>
      <p:sp>
        <p:nvSpPr>
          <p:cNvPr id="3073" name="Rectangle 1"/>
          <p:cNvSpPr>
            <a:spLocks noChangeArrowheads="1"/>
          </p:cNvSpPr>
          <p:nvPr/>
        </p:nvSpPr>
        <p:spPr bwMode="auto">
          <a:xfrm>
            <a:off x="415287" y="533400"/>
            <a:ext cx="8728713" cy="6001643"/>
          </a:xfrm>
          <a:prstGeom prst="rect">
            <a:avLst/>
          </a:prstGeom>
          <a:solidFill>
            <a:schemeClr val="bg1">
              <a:alpha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You do not mean color exactly?</a:t>
            </a:r>
            <a:b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endPar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You mean the whites are intellectually </a:t>
            </a:r>
            <a:b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the superiors of the blacks, </a:t>
            </a:r>
          </a:p>
          <a:p>
            <a:pPr marL="0" marR="0" lvl="0" indent="0" algn="l" defTabSz="914400" rtl="0" eaLnBrk="1" fontAlgn="base" latinLnBrk="0" hangingPunct="1">
              <a:lnSpc>
                <a:spcPct val="100000"/>
              </a:lnSpc>
              <a:spcBef>
                <a:spcPct val="0"/>
              </a:spcBef>
              <a:spcAft>
                <a:spcPct val="0"/>
              </a:spcAft>
              <a:buClrTx/>
              <a:buSzTx/>
              <a:buFontTx/>
              <a:buNone/>
              <a:tabLst/>
            </a:pPr>
            <a:r>
              <a:rPr lang="en-US" sz="3200" dirty="0">
                <a:latin typeface="Rockwell" pitchFamily="18" charset="0"/>
                <a:ea typeface="Calibri" pitchFamily="34" charset="0"/>
                <a:cs typeface="Times New Roman" pitchFamily="18" charset="0"/>
              </a:rPr>
              <a:t> </a:t>
            </a:r>
            <a:r>
              <a:rPr lang="en-US" sz="3200" dirty="0" smtClean="0">
                <a:latin typeface="Rockwell" pitchFamily="18" charset="0"/>
                <a:ea typeface="Calibri" pitchFamily="34" charset="0"/>
                <a:cs typeface="Times New Roman" pitchFamily="18" charset="0"/>
              </a:rPr>
              <a:t>  </a:t>
            </a: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and, therefore </a:t>
            </a:r>
            <a:b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have the right to enslave them? </a:t>
            </a:r>
          </a:p>
          <a:p>
            <a:pPr marL="0" marR="0" lvl="0" indent="0" algn="l" defTabSz="914400" rtl="0" eaLnBrk="1" fontAlgn="base" latinLnBrk="0" hangingPunct="1">
              <a:lnSpc>
                <a:spcPct val="100000"/>
              </a:lnSpc>
              <a:spcBef>
                <a:spcPct val="0"/>
              </a:spcBef>
              <a:spcAft>
                <a:spcPct val="0"/>
              </a:spcAft>
              <a:buClrTx/>
              <a:buSzTx/>
              <a:buFontTx/>
              <a:buNone/>
              <a:tabLst/>
            </a:pPr>
            <a:endParaRPr lang="en-US" sz="3200" dirty="0">
              <a:latin typeface="Rockwell"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Take care again. </a:t>
            </a:r>
          </a:p>
          <a:p>
            <a:pPr marL="0" marR="0" lvl="0" indent="0" algn="l" defTabSz="914400" rtl="0" eaLnBrk="1" fontAlgn="base" latinLnBrk="0" hangingPunct="1">
              <a:lnSpc>
                <a:spcPct val="100000"/>
              </a:lnSpc>
              <a:spcBef>
                <a:spcPct val="0"/>
              </a:spcBef>
              <a:spcAft>
                <a:spcPct val="0"/>
              </a:spcAft>
              <a:buClrTx/>
              <a:buSzTx/>
              <a:buFontTx/>
              <a:buNone/>
              <a:tabLst/>
            </a:pPr>
            <a:endParaRPr lang="en-US" sz="3200" dirty="0">
              <a:latin typeface="Rockwell"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By this rule, you are to </a:t>
            </a:r>
            <a:b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be slave to the first man you meet,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with an intellect superior to your own. </a:t>
            </a:r>
            <a:endParaRPr kumimoji="0" lang="en-US" sz="2000" b="0" i="0" u="none" strike="noStrike" cap="none" normalizeH="0" baseline="0" dirty="0" smtClean="0">
              <a:ln>
                <a:noFill/>
              </a:ln>
              <a:solidFill>
                <a:schemeClr val="tx1"/>
              </a:solidFill>
              <a:effectLst/>
              <a:latin typeface="Rockwell"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descr="http://www.sonofthesouth.net/slavery/abraham-lincoln/pictures/abraham-lincoln-625.jpg"/>
          <p:cNvPicPr>
            <a:picLocks noChangeAspect="1" noChangeArrowheads="1"/>
          </p:cNvPicPr>
          <p:nvPr/>
        </p:nvPicPr>
        <p:blipFill>
          <a:blip r:embed="rId2" cstate="print"/>
          <a:srcRect/>
          <a:stretch>
            <a:fillRect/>
          </a:stretch>
        </p:blipFill>
        <p:spPr bwMode="auto">
          <a:xfrm>
            <a:off x="4876800" y="1371600"/>
            <a:ext cx="3971925" cy="5295900"/>
          </a:xfrm>
          <a:prstGeom prst="rect">
            <a:avLst/>
          </a:prstGeom>
          <a:noFill/>
        </p:spPr>
      </p:pic>
      <p:sp>
        <p:nvSpPr>
          <p:cNvPr id="3073" name="Rectangle 1"/>
          <p:cNvSpPr>
            <a:spLocks noChangeArrowheads="1"/>
          </p:cNvSpPr>
          <p:nvPr/>
        </p:nvSpPr>
        <p:spPr bwMode="auto">
          <a:xfrm>
            <a:off x="457200" y="762000"/>
            <a:ext cx="7708392" cy="4031873"/>
          </a:xfrm>
          <a:prstGeom prst="rect">
            <a:avLst/>
          </a:prstGeom>
          <a:solidFill>
            <a:schemeClr val="bg1">
              <a:alpha val="55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But, say you, it is a question of interest;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and, if you can make it your interest,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you have the right to enslave another. </a:t>
            </a:r>
          </a:p>
          <a:p>
            <a:pPr marL="0" marR="0" lvl="0" indent="0" algn="l" defTabSz="914400" rtl="0" eaLnBrk="1" fontAlgn="base" latinLnBrk="0" hangingPunct="1">
              <a:lnSpc>
                <a:spcPct val="100000"/>
              </a:lnSpc>
              <a:spcBef>
                <a:spcPct val="0"/>
              </a:spcBef>
              <a:spcAft>
                <a:spcPct val="0"/>
              </a:spcAft>
              <a:buClrTx/>
              <a:buSzTx/>
              <a:buFontTx/>
              <a:buNone/>
              <a:tabLst/>
            </a:pPr>
            <a:endParaRPr lang="en-US" sz="3200" dirty="0">
              <a:latin typeface="Rockwell"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Very well. </a:t>
            </a:r>
          </a:p>
          <a:p>
            <a:pPr marL="0" marR="0" lvl="0" indent="0" algn="l" defTabSz="914400" rtl="0" eaLnBrk="1" fontAlgn="base" latinLnBrk="0" hangingPunct="1">
              <a:lnSpc>
                <a:spcPct val="100000"/>
              </a:lnSpc>
              <a:spcBef>
                <a:spcPct val="0"/>
              </a:spcBef>
              <a:spcAft>
                <a:spcPct val="0"/>
              </a:spcAft>
              <a:buClrTx/>
              <a:buSzTx/>
              <a:buFontTx/>
              <a:buNone/>
              <a:tabLst/>
            </a:pPr>
            <a:endParaRPr lang="en-US" sz="3200" dirty="0">
              <a:latin typeface="Rockwell"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And if he can make it his interest, </a:t>
            </a:r>
          </a:p>
          <a:p>
            <a:pPr marL="0" marR="0" lvl="0" indent="0" algn="l" defTabSz="914400" rtl="0" eaLnBrk="1" fontAlgn="base" latinLnBrk="0" hangingPunct="1">
              <a:lnSpc>
                <a:spcPct val="100000"/>
              </a:lnSpc>
              <a:spcBef>
                <a:spcPct val="0"/>
              </a:spcBef>
              <a:spcAft>
                <a:spcPct val="0"/>
              </a:spcAft>
              <a:buClrTx/>
              <a:buSzTx/>
              <a:buFontTx/>
              <a:buNone/>
              <a:tabLst/>
            </a:pPr>
            <a:r>
              <a:rPr lang="en-US" sz="3200" dirty="0">
                <a:latin typeface="Rockwell" pitchFamily="18" charset="0"/>
                <a:ea typeface="Calibri" pitchFamily="34" charset="0"/>
                <a:cs typeface="Times New Roman" pitchFamily="18" charset="0"/>
              </a:rPr>
              <a:t> </a:t>
            </a:r>
            <a:r>
              <a:rPr lang="en-US" sz="3200" dirty="0" smtClean="0">
                <a:latin typeface="Rockwell" pitchFamily="18" charset="0"/>
                <a:ea typeface="Calibri" pitchFamily="34" charset="0"/>
                <a:cs typeface="Times New Roman" pitchFamily="18" charset="0"/>
              </a:rPr>
              <a:t>  </a:t>
            </a: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he has the right to enslave you</a:t>
            </a:r>
            <a:endParaRPr kumimoji="0" lang="en-US" sz="3200" b="0" i="0" u="none" strike="noStrike" cap="none" normalizeH="0" baseline="0" dirty="0" smtClean="0">
              <a:ln>
                <a:noFill/>
              </a:ln>
              <a:solidFill>
                <a:schemeClr val="tx1"/>
              </a:solidFill>
              <a:effectLst/>
              <a:latin typeface="Rockwell"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blog.photoshelter.com/corp/JumpingGoldFish.jpg"/>
          <p:cNvPicPr>
            <a:picLocks noChangeAspect="1" noChangeArrowheads="1"/>
          </p:cNvPicPr>
          <p:nvPr/>
        </p:nvPicPr>
        <p:blipFill>
          <a:blip r:embed="rId3" cstate="print"/>
          <a:srcRect/>
          <a:stretch>
            <a:fillRect/>
          </a:stretch>
        </p:blipFill>
        <p:spPr bwMode="auto">
          <a:xfrm>
            <a:off x="228600" y="609600"/>
            <a:ext cx="5753100" cy="5753100"/>
          </a:xfrm>
          <a:prstGeom prst="rect">
            <a:avLst/>
          </a:prstGeom>
          <a:noFill/>
        </p:spPr>
      </p:pic>
      <p:sp>
        <p:nvSpPr>
          <p:cNvPr id="2051" name="Rectangle 3"/>
          <p:cNvSpPr>
            <a:spLocks noChangeArrowheads="1"/>
          </p:cNvSpPr>
          <p:nvPr/>
        </p:nvSpPr>
        <p:spPr bwMode="auto">
          <a:xfrm>
            <a:off x="5029200" y="1828800"/>
            <a:ext cx="3008452" cy="1569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800" b="1"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What can</a:t>
            </a:r>
            <a:br>
              <a:rPr kumimoji="0" lang="en-US" sz="4800" b="1"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4800" b="1"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we do?</a:t>
            </a:r>
            <a:endParaRPr kumimoji="0" lang="en-US" sz="4800" b="1" i="0" u="none" strike="noStrike" cap="none" normalizeH="0" baseline="0" dirty="0" smtClean="0">
              <a:ln>
                <a:noFill/>
              </a:ln>
              <a:solidFill>
                <a:schemeClr val="tx1"/>
              </a:solidFill>
              <a:effectLst/>
              <a:latin typeface="Rockwell"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eslpod.com/eslpod_blog/wp-content/uploads/2007/10/question-mark.JPG"/>
          <p:cNvPicPr>
            <a:picLocks noChangeAspect="1" noChangeArrowheads="1"/>
          </p:cNvPicPr>
          <p:nvPr/>
        </p:nvPicPr>
        <p:blipFill>
          <a:blip r:embed="rId2" cstate="print"/>
          <a:srcRect/>
          <a:stretch>
            <a:fillRect/>
          </a:stretch>
        </p:blipFill>
        <p:spPr bwMode="auto">
          <a:xfrm>
            <a:off x="762000" y="609600"/>
            <a:ext cx="7658100" cy="5585350"/>
          </a:xfrm>
          <a:prstGeom prst="rect">
            <a:avLst/>
          </a:prstGeom>
          <a:noFill/>
        </p:spPr>
      </p:pic>
      <p:sp>
        <p:nvSpPr>
          <p:cNvPr id="3" name="Rectangle 2"/>
          <p:cNvSpPr/>
          <p:nvPr/>
        </p:nvSpPr>
        <p:spPr>
          <a:xfrm rot="19675816">
            <a:off x="559466" y="4006914"/>
            <a:ext cx="4191000" cy="1015663"/>
          </a:xfrm>
          <a:prstGeom prst="rect">
            <a:avLst/>
          </a:prstGeom>
        </p:spPr>
        <p:txBody>
          <a:bodyPr wrap="square">
            <a:spAutoFit/>
          </a:bodyPr>
          <a:lstStyle/>
          <a:p>
            <a:pPr lvl="0" fontAlgn="base">
              <a:spcBef>
                <a:spcPct val="0"/>
              </a:spcBef>
              <a:spcAft>
                <a:spcPct val="0"/>
              </a:spcAft>
            </a:pPr>
            <a:r>
              <a:rPr lang="en-US" sz="6000" b="1" dirty="0">
                <a:solidFill>
                  <a:srgbClr val="FFFF00"/>
                </a:solidFill>
                <a:latin typeface="Rockwell" pitchFamily="18" charset="0"/>
                <a:ea typeface="Calibri" pitchFamily="34" charset="0"/>
                <a:cs typeface="Times New Roman" pitchFamily="18" charset="0"/>
              </a:rPr>
              <a:t>Questions</a:t>
            </a:r>
            <a:endParaRPr lang="en-US" sz="6000" b="1" dirty="0">
              <a:solidFill>
                <a:srgbClr val="FFFF00"/>
              </a:solidFill>
              <a:latin typeface="Rockwell"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113386" y="1752600"/>
            <a:ext cx="9030614" cy="286232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We are beautifully and wonderfully made.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Rockwell"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Each and every human life is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a gift from God</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to be celebrated and protected.</a:t>
            </a:r>
            <a:endParaRPr kumimoji="0" lang="en-US" sz="3600" b="0" i="0" u="none" strike="noStrike" cap="none" normalizeH="0" baseline="0" dirty="0" smtClean="0">
              <a:ln>
                <a:noFill/>
              </a:ln>
              <a:solidFill>
                <a:schemeClr val="tx1"/>
              </a:solidFill>
              <a:effectLst/>
              <a:latin typeface="Rockwell"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descr="http://www.smh.com.au/ffximage/2008/03/24/Horton_080324124708032_wideweb__300x375.jpg"/>
          <p:cNvPicPr>
            <a:picLocks noChangeAspect="1" noChangeArrowheads="1"/>
          </p:cNvPicPr>
          <p:nvPr/>
        </p:nvPicPr>
        <p:blipFill>
          <a:blip r:embed="rId3" cstate="print"/>
          <a:srcRect/>
          <a:stretch>
            <a:fillRect/>
          </a:stretch>
        </p:blipFill>
        <p:spPr bwMode="auto">
          <a:xfrm>
            <a:off x="4191000" y="533400"/>
            <a:ext cx="4503420" cy="5629275"/>
          </a:xfrm>
          <a:prstGeom prst="rect">
            <a:avLst/>
          </a:prstGeom>
          <a:noFill/>
        </p:spPr>
      </p:pic>
      <p:sp>
        <p:nvSpPr>
          <p:cNvPr id="8193" name="Rectangle 1"/>
          <p:cNvSpPr>
            <a:spLocks noChangeArrowheads="1"/>
          </p:cNvSpPr>
          <p:nvPr/>
        </p:nvSpPr>
        <p:spPr bwMode="auto">
          <a:xfrm>
            <a:off x="381000" y="1219200"/>
            <a:ext cx="3951274" cy="415498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“A person’s </a:t>
            </a:r>
            <a:b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a person,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no matter</a:t>
            </a:r>
            <a:b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4400" b="0" i="0" u="none" strike="noStrike" cap="none" normalizeH="0" dirty="0" smtClean="0">
                <a:ln>
                  <a:noFill/>
                </a:ln>
                <a:solidFill>
                  <a:schemeClr val="tx1"/>
                </a:solidFill>
                <a:effectLst/>
                <a:latin typeface="Rockwell" pitchFamily="18" charset="0"/>
                <a:ea typeface="Calibri" pitchFamily="34" charset="0"/>
                <a:cs typeface="Times New Roman" pitchFamily="18" charset="0"/>
              </a:rPr>
              <a:t>    </a:t>
            </a:r>
            <a: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how small.”  </a:t>
            </a:r>
          </a:p>
          <a:p>
            <a:pPr marL="0" marR="0" lvl="0" indent="0" algn="l" defTabSz="914400" rtl="0" eaLnBrk="1" fontAlgn="base" latinLnBrk="0" hangingPunct="1">
              <a:lnSpc>
                <a:spcPct val="100000"/>
              </a:lnSpc>
              <a:spcBef>
                <a:spcPct val="0"/>
              </a:spcBef>
              <a:spcAft>
                <a:spcPct val="0"/>
              </a:spcAft>
              <a:buClrTx/>
              <a:buSzTx/>
              <a:buFontTx/>
              <a:buNone/>
              <a:tabLst/>
            </a:pPr>
            <a:endParaRPr lang="en-US" sz="4400" dirty="0">
              <a:latin typeface="Rockwell"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 Dr. Seuss</a:t>
            </a:r>
            <a:endParaRPr kumimoji="0" lang="en-US" sz="4400" b="0" i="0" u="none" strike="noStrike" cap="none" normalizeH="0" baseline="0" dirty="0" smtClean="0">
              <a:ln>
                <a:noFill/>
              </a:ln>
              <a:solidFill>
                <a:schemeClr val="tx1"/>
              </a:solidFill>
              <a:effectLst/>
              <a:latin typeface="Rockwell"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2057400" y="4038600"/>
            <a:ext cx="6546985" cy="175432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lang="en-US" sz="3600" dirty="0" smtClean="0">
                <a:latin typeface="Rockwell" pitchFamily="18" charset="0"/>
                <a:ea typeface="Calibri" pitchFamily="34" charset="0"/>
                <a:cs typeface="Times New Roman" pitchFamily="18" charset="0"/>
              </a:rPr>
              <a:t>P</a:t>
            </a:r>
            <a:r>
              <a:rPr kumimoji="0" lang="en-US" sz="36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ersons are infinitely valuable</a:t>
            </a:r>
            <a:br>
              <a:rPr kumimoji="0" lang="en-US" sz="36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6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as well, despite their age, </a:t>
            </a:r>
            <a:br>
              <a:rPr kumimoji="0" lang="en-US" sz="36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6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infirmity, guilt, or disability.</a:t>
            </a:r>
            <a:endParaRPr kumimoji="0" lang="en-US" sz="3600" b="0" i="0" u="none" strike="noStrike" cap="none" normalizeH="0" baseline="0" dirty="0" smtClean="0">
              <a:ln>
                <a:noFill/>
              </a:ln>
              <a:solidFill>
                <a:schemeClr val="tx1"/>
              </a:solidFill>
              <a:effectLst/>
              <a:latin typeface="Rockwell" pitchFamily="18" charset="0"/>
            </a:endParaRPr>
          </a:p>
        </p:txBody>
      </p:sp>
      <p:pic>
        <p:nvPicPr>
          <p:cNvPr id="7171" name="Picture 3" descr="http://www.sanjoseca.gov/newCityHall/publicart/photos/floats/diversityL.jpg"/>
          <p:cNvPicPr>
            <a:picLocks noChangeAspect="1" noChangeArrowheads="1"/>
          </p:cNvPicPr>
          <p:nvPr/>
        </p:nvPicPr>
        <p:blipFill>
          <a:blip r:embed="rId3" cstate="print"/>
          <a:srcRect/>
          <a:stretch>
            <a:fillRect/>
          </a:stretch>
        </p:blipFill>
        <p:spPr bwMode="auto">
          <a:xfrm>
            <a:off x="304800" y="381000"/>
            <a:ext cx="4762500" cy="357187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descr="QUOTES-9.jpg i love jesus christ image by Tweetybabe00"/>
          <p:cNvPicPr>
            <a:picLocks noChangeAspect="1" noChangeArrowheads="1"/>
          </p:cNvPicPr>
          <p:nvPr/>
        </p:nvPicPr>
        <p:blipFill>
          <a:blip r:embed="rId3" cstate="print"/>
          <a:srcRect/>
          <a:stretch>
            <a:fillRect/>
          </a:stretch>
        </p:blipFill>
        <p:spPr bwMode="auto">
          <a:xfrm>
            <a:off x="5097208" y="914400"/>
            <a:ext cx="4046792" cy="5562600"/>
          </a:xfrm>
          <a:prstGeom prst="rect">
            <a:avLst/>
          </a:prstGeom>
          <a:noFill/>
        </p:spPr>
      </p:pic>
      <p:sp>
        <p:nvSpPr>
          <p:cNvPr id="6145" name="Rectangle 1"/>
          <p:cNvSpPr>
            <a:spLocks noChangeArrowheads="1"/>
          </p:cNvSpPr>
          <p:nvPr/>
        </p:nvSpPr>
        <p:spPr bwMode="auto">
          <a:xfrm>
            <a:off x="228600" y="3505200"/>
            <a:ext cx="6343981" cy="212365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We are impassioned,</a:t>
            </a:r>
            <a:b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inspired, and energized</a:t>
            </a:r>
            <a:b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44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by the love of Christ.</a:t>
            </a:r>
            <a:endParaRPr kumimoji="0" lang="en-US" sz="4400" b="0" i="0" u="none" strike="noStrike" cap="none" normalizeH="0" baseline="0" dirty="0" smtClean="0">
              <a:ln>
                <a:noFill/>
              </a:ln>
              <a:solidFill>
                <a:schemeClr val="tx1"/>
              </a:solidFill>
              <a:effectLst/>
              <a:latin typeface="Rockwell"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3505200" y="1447800"/>
            <a:ext cx="54102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Fr. Damien was inspired</a:t>
            </a:r>
            <a:b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by the love of Christ.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When he looked at a leper,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he saw a human being,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not </a:t>
            </a:r>
            <a:r>
              <a:rPr kumimoji="0" lang="en-US" sz="3200" b="0" i="0" u="none" strike="noStrike" cap="none" normalizeH="0" baseline="0" dirty="0" err="1" smtClean="0">
                <a:ln>
                  <a:noFill/>
                </a:ln>
                <a:solidFill>
                  <a:schemeClr val="tx1"/>
                </a:solidFill>
                <a:effectLst/>
                <a:latin typeface="Rockwell" pitchFamily="18" charset="0"/>
                <a:ea typeface="Calibri" pitchFamily="34" charset="0"/>
                <a:cs typeface="Times New Roman" pitchFamily="18" charset="0"/>
              </a:rPr>
              <a:t>leprosity</a:t>
            </a: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infirmity,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criminal history, handicap,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old age, or infancy.  </a:t>
            </a:r>
            <a:endParaRPr kumimoji="0" lang="en-US" sz="3200" b="0" i="0" u="none" strike="noStrike" cap="none" normalizeH="0" baseline="0" dirty="0" smtClean="0">
              <a:ln>
                <a:noFill/>
              </a:ln>
              <a:solidFill>
                <a:schemeClr val="tx1"/>
              </a:solidFill>
              <a:effectLst/>
              <a:latin typeface="Rockwell" pitchFamily="18" charset="0"/>
            </a:endParaRPr>
          </a:p>
        </p:txBody>
      </p:sp>
      <p:pic>
        <p:nvPicPr>
          <p:cNvPr id="5123" name="Picture 3" descr="http://www.saintdamiendeveuster.com/a%C3%B1o%202008/2008-11%20November/Damien_holy%20card.jpg"/>
          <p:cNvPicPr>
            <a:picLocks noChangeAspect="1" noChangeArrowheads="1"/>
          </p:cNvPicPr>
          <p:nvPr/>
        </p:nvPicPr>
        <p:blipFill>
          <a:blip r:embed="rId3" cstate="print"/>
          <a:srcRect/>
          <a:stretch>
            <a:fillRect/>
          </a:stretch>
        </p:blipFill>
        <p:spPr bwMode="auto">
          <a:xfrm>
            <a:off x="304800" y="1524000"/>
            <a:ext cx="3044190" cy="38862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228600" y="762000"/>
            <a:ext cx="9144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31 year old African American world famous brain surgeon, </a:t>
            </a:r>
            <a:b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single, no kids</a:t>
            </a:r>
            <a:endParaRPr kumimoji="0" lang="en-US" sz="20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40 year old Hispanic male teacher, 2 kids</a:t>
            </a:r>
            <a:endParaRPr kumimoji="0" lang="en-US" sz="20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50 year old homeless woman</a:t>
            </a:r>
            <a:endParaRPr kumimoji="0" lang="en-US" sz="20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62 year old Jewish doctor on staff at your hospital, </a:t>
            </a:r>
            <a:b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a respected colleague, 3 grown children, 8 grandchildren</a:t>
            </a:r>
            <a:endParaRPr kumimoji="0" lang="en-US" sz="20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10 year old quadriplegic girl, alert and oriented</a:t>
            </a:r>
            <a:endParaRPr kumimoji="0" lang="en-US" sz="20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15 year old pregnant girl, high school student</a:t>
            </a:r>
            <a:endParaRPr kumimoji="0" lang="en-US" sz="20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67 year old President of the United States</a:t>
            </a:r>
            <a:endParaRPr kumimoji="0" lang="en-US" sz="20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21 year old waitress helping to support her family, </a:t>
            </a:r>
            <a:b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has no insurance, high school dropout</a:t>
            </a:r>
            <a:endParaRPr kumimoji="0" lang="en-US" sz="20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72 year old gay Chinese research scientist, </a:t>
            </a:r>
            <a:b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on the verge of finding a cure for AIDS, no family</a:t>
            </a:r>
            <a:endParaRPr kumimoji="0" lang="en-US" sz="20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newborn with congenital heart disease</a:t>
            </a:r>
            <a:endParaRPr kumimoji="0" lang="en-US" sz="20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26 year old woman incarcerated for attempted murder</a:t>
            </a:r>
            <a:endParaRPr kumimoji="0" lang="en-US" sz="2000" b="0" i="0" u="none" strike="noStrike" cap="none" normalizeH="0" baseline="0" dirty="0" smtClean="0">
              <a:ln>
                <a:noFill/>
              </a:ln>
              <a:solidFill>
                <a:schemeClr val="tx1"/>
              </a:solidFill>
              <a:effectLst/>
              <a:latin typeface="Rockwel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your best friend</a:t>
            </a:r>
            <a:endParaRPr kumimoji="0" lang="en-US" sz="2000" b="0" i="0" u="none" strike="noStrike" cap="none" normalizeH="0" baseline="0" dirty="0" smtClean="0">
              <a:ln>
                <a:noFill/>
              </a:ln>
              <a:solidFill>
                <a:schemeClr val="tx1"/>
              </a:solidFill>
              <a:effectLst/>
              <a:latin typeface="Rockwell" pitchFamily="18" charset="0"/>
            </a:endParaRPr>
          </a:p>
        </p:txBody>
      </p:sp>
      <p:sp>
        <p:nvSpPr>
          <p:cNvPr id="3" name="Rectangle 2"/>
          <p:cNvSpPr/>
          <p:nvPr/>
        </p:nvSpPr>
        <p:spPr>
          <a:xfrm rot="20731264">
            <a:off x="5756128" y="2338963"/>
            <a:ext cx="3029941" cy="1323439"/>
          </a:xfrm>
          <a:prstGeom prst="rect">
            <a:avLst/>
          </a:prstGeom>
          <a:noFill/>
        </p:spPr>
        <p:txBody>
          <a:bodyPr wrap="square" lIns="91440" tIns="45720" rIns="91440" bIns="45720">
            <a:spAutoFit/>
          </a:bodyPr>
          <a:lstStyle/>
          <a:p>
            <a:pPr algn="ctr"/>
            <a:r>
              <a:rPr lang="en-US" sz="8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Who?</a:t>
            </a:r>
            <a:endParaRPr lang="en-US" sz="8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http://www.sonofthesouth.net/slavery/abraham-lincoln/pictures/abraham-lincoln-625.jpg"/>
          <p:cNvPicPr>
            <a:picLocks noChangeAspect="1" noChangeArrowheads="1"/>
          </p:cNvPicPr>
          <p:nvPr/>
        </p:nvPicPr>
        <p:blipFill>
          <a:blip r:embed="rId3" cstate="print"/>
          <a:srcRect/>
          <a:stretch>
            <a:fillRect/>
          </a:stretch>
        </p:blipFill>
        <p:spPr bwMode="auto">
          <a:xfrm>
            <a:off x="4876800" y="1371600"/>
            <a:ext cx="3971925" cy="5295900"/>
          </a:xfrm>
          <a:prstGeom prst="rect">
            <a:avLst/>
          </a:prstGeom>
          <a:noFill/>
        </p:spPr>
      </p:pic>
      <p:sp>
        <p:nvSpPr>
          <p:cNvPr id="3073" name="Rectangle 1"/>
          <p:cNvSpPr>
            <a:spLocks noChangeArrowheads="1"/>
          </p:cNvSpPr>
          <p:nvPr/>
        </p:nvSpPr>
        <p:spPr bwMode="auto">
          <a:xfrm>
            <a:off x="381000" y="838200"/>
            <a:ext cx="6942798" cy="584775"/>
          </a:xfrm>
          <a:prstGeom prst="rect">
            <a:avLst/>
          </a:prstGeom>
          <a:solidFill>
            <a:schemeClr val="bg1">
              <a:alpha val="57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You say A. is white, and B. is black. </a:t>
            </a:r>
            <a:endParaRPr kumimoji="0" lang="en-US" sz="2000" b="0" i="0" u="none" strike="noStrike" cap="none" normalizeH="0" baseline="0" dirty="0" smtClean="0">
              <a:ln>
                <a:noFill/>
              </a:ln>
              <a:solidFill>
                <a:schemeClr val="tx1"/>
              </a:solidFill>
              <a:effectLst/>
              <a:latin typeface="Rockwell"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http://www.sonofthesouth.net/slavery/abraham-lincoln/pictures/abraham-lincoln-625.jpg"/>
          <p:cNvPicPr>
            <a:picLocks noChangeAspect="1" noChangeArrowheads="1"/>
          </p:cNvPicPr>
          <p:nvPr/>
        </p:nvPicPr>
        <p:blipFill>
          <a:blip r:embed="rId2" cstate="print"/>
          <a:srcRect/>
          <a:stretch>
            <a:fillRect/>
          </a:stretch>
        </p:blipFill>
        <p:spPr bwMode="auto">
          <a:xfrm>
            <a:off x="4876800" y="1371600"/>
            <a:ext cx="3971925" cy="5295900"/>
          </a:xfrm>
          <a:prstGeom prst="rect">
            <a:avLst/>
          </a:prstGeom>
          <a:noFill/>
        </p:spPr>
      </p:pic>
      <p:sp>
        <p:nvSpPr>
          <p:cNvPr id="3073" name="Rectangle 1"/>
          <p:cNvSpPr>
            <a:spLocks noChangeArrowheads="1"/>
          </p:cNvSpPr>
          <p:nvPr/>
        </p:nvSpPr>
        <p:spPr bwMode="auto">
          <a:xfrm>
            <a:off x="381000" y="838200"/>
            <a:ext cx="7853047" cy="4524315"/>
          </a:xfrm>
          <a:prstGeom prst="rect">
            <a:avLst/>
          </a:prstGeom>
          <a:solidFill>
            <a:schemeClr val="bg1">
              <a:alpha val="57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You say A. is white, and B. is black. </a:t>
            </a:r>
            <a:b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It is color, then; the lighter, </a:t>
            </a:r>
            <a:b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having the right to enslave the darker? </a:t>
            </a:r>
          </a:p>
          <a:p>
            <a:pPr marL="0" marR="0" lvl="0" indent="0" algn="l" defTabSz="914400" rtl="0" eaLnBrk="1" fontAlgn="base" latinLnBrk="0" hangingPunct="1">
              <a:lnSpc>
                <a:spcPct val="100000"/>
              </a:lnSpc>
              <a:spcBef>
                <a:spcPct val="0"/>
              </a:spcBef>
              <a:spcAft>
                <a:spcPct val="0"/>
              </a:spcAft>
              <a:buClrTx/>
              <a:buSzTx/>
              <a:buFontTx/>
              <a:buNone/>
              <a:tabLst/>
            </a:pPr>
            <a:endParaRPr lang="en-US" sz="3200" dirty="0">
              <a:latin typeface="Rockwell"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Take care. </a:t>
            </a:r>
            <a:b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a:r>
            <a:b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By this rule, you are to </a:t>
            </a:r>
            <a:b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be slave to the first man you meet, </a:t>
            </a:r>
            <a:b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br>
            <a:r>
              <a:rPr kumimoji="0" lang="en-US" sz="3200" b="0" i="0" u="none" strike="noStrike" cap="none" normalizeH="0" baseline="0" dirty="0" smtClean="0">
                <a:ln>
                  <a:noFill/>
                </a:ln>
                <a:solidFill>
                  <a:schemeClr val="tx1"/>
                </a:solidFill>
                <a:effectLst/>
                <a:latin typeface="Rockwell" pitchFamily="18" charset="0"/>
                <a:ea typeface="Calibri" pitchFamily="34" charset="0"/>
                <a:cs typeface="Times New Roman" pitchFamily="18" charset="0"/>
              </a:rPr>
              <a:t>    with a fairer skin than your own. </a:t>
            </a:r>
            <a:endParaRPr kumimoji="0" lang="en-US" sz="2000" b="0" i="0" u="none" strike="noStrike" cap="none" normalizeH="0" baseline="0" dirty="0" smtClean="0">
              <a:ln>
                <a:noFill/>
              </a:ln>
              <a:solidFill>
                <a:schemeClr val="tx1"/>
              </a:solidFill>
              <a:effectLst/>
              <a:latin typeface="Rockwell"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1491</Words>
  <Application>Microsoft Office PowerPoint</Application>
  <PresentationFormat>On-screen Show (4:3)</PresentationFormat>
  <Paragraphs>109</Paragraphs>
  <Slides>13</Slides>
  <Notes>8</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Respect Life</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Archdiocese of Batimore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Respect Life</dc:title>
  <dc:creator>Miller, D. Scott</dc:creator>
  <cp:lastModifiedBy>johanna.coughlin</cp:lastModifiedBy>
  <cp:revision>4</cp:revision>
  <dcterms:created xsi:type="dcterms:W3CDTF">2009-08-24T15:04:41Z</dcterms:created>
  <dcterms:modified xsi:type="dcterms:W3CDTF">2011-05-03T12:30:38Z</dcterms:modified>
</cp:coreProperties>
</file>