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8" r:id="rId4"/>
    <p:sldId id="257" r:id="rId5"/>
    <p:sldId id="262"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D1E89-AC8A-47FD-9EE0-D07036FA2D3E}" type="datetimeFigureOut">
              <a:rPr lang="en-US" smtClean="0"/>
              <a:pPr/>
              <a:t>5/4/2011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A551B8-15BD-4A05-BC27-454CB1962A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ehealthcare.com/usen/ultrasound/education/products/cme_3d4d.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200" kern="1200" dirty="0" smtClean="0">
                <a:solidFill>
                  <a:schemeClr val="tx1"/>
                </a:solidFill>
                <a:latin typeface="+mn-lt"/>
                <a:ea typeface="+mn-ea"/>
                <a:cs typeface="+mn-cs"/>
              </a:rPr>
              <a:t>From the moment of conception, all 46 chromosomes are present, gender is determined, and a new unrepeatable human being comes into the world.</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During the first month, the baby grows to 10,000 times his size at conception.</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By the third week, the heart begins to beat.</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Brain waves can be recorded in the second month.  Teeth form and fingers and toes begin developing.</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By eight weeks, all body systems are present.</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In the third month, fingernails and toenails form and the baby has a unique fingerprint.</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In the fourth month, facial expressions can be seen and babies dream.</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At five months, some babies are viable, meaning they can survive outside the womb.  </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During the 6</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month, babies respond to sound.</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At seven months, babies can hear, taste, cough, yawn, and hiccup.</a:t>
            </a:r>
            <a:endParaRPr lang="en-US" sz="1100" kern="1200" dirty="0" smtClean="0">
              <a:solidFill>
                <a:schemeClr val="tx1"/>
              </a:solidFill>
              <a:latin typeface="+mn-lt"/>
              <a:ea typeface="+mn-ea"/>
              <a:cs typeface="+mn-cs"/>
            </a:endParaRPr>
          </a:p>
          <a:p>
            <a:pPr lvl="1"/>
            <a:r>
              <a:rPr lang="en-US" sz="1200" kern="1200" dirty="0" smtClean="0">
                <a:solidFill>
                  <a:schemeClr val="tx1"/>
                </a:solidFill>
                <a:latin typeface="+mn-lt"/>
                <a:ea typeface="+mn-ea"/>
                <a:cs typeface="+mn-cs"/>
              </a:rPr>
              <a:t>Through the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and 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months, babies continue to gain weight and prepare for birth.</a:t>
            </a:r>
            <a:endParaRPr lang="en-US" sz="11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A551B8-15BD-4A05-BC27-454CB1962A09}"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Many</a:t>
            </a:r>
            <a:r>
              <a:rPr lang="en-US" baseline="0" dirty="0" smtClean="0"/>
              <a:t> believe this is the future of the pro-life movement.  These pictures provide visual proof of the humanity of the unborn.</a:t>
            </a:r>
          </a:p>
          <a:p>
            <a:endParaRPr lang="en-US" dirty="0" smtClean="0"/>
          </a:p>
          <a:p>
            <a:r>
              <a:rPr lang="en-US" dirty="0" err="1" smtClean="0"/>
              <a:t>Ultrasonography</a:t>
            </a:r>
            <a:r>
              <a:rPr lang="en-US" dirty="0" smtClean="0"/>
              <a:t>:</a:t>
            </a:r>
            <a:r>
              <a:rPr lang="en-US" baseline="0" dirty="0" smtClean="0"/>
              <a:t>  </a:t>
            </a:r>
            <a:r>
              <a:rPr lang="en-US" dirty="0" smtClean="0"/>
              <a:t>The location, measurement, or delineation of deep structures by measuring the reflection or transmission of high frequency or ultrasonic waves. Computer calculation of the distance to the sound-reflecting or absorbing surface plus the known orientation of the sound beam gives a two-dimensional image.</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important to understand that </a:t>
            </a:r>
            <a:r>
              <a:rPr lang="en-US" sz="1200" kern="1200" dirty="0" err="1" smtClean="0">
                <a:solidFill>
                  <a:schemeClr val="tx1"/>
                </a:solidFill>
                <a:latin typeface="+mn-lt"/>
                <a:ea typeface="+mn-ea"/>
                <a:cs typeface="+mn-cs"/>
              </a:rPr>
              <a:t>sonologists</a:t>
            </a:r>
            <a:r>
              <a:rPr lang="en-US" sz="1200" kern="1200" dirty="0" smtClean="0">
                <a:solidFill>
                  <a:schemeClr val="tx1"/>
                </a:solidFill>
                <a:latin typeface="+mn-lt"/>
                <a:ea typeface="+mn-ea"/>
                <a:cs typeface="+mn-cs"/>
              </a:rPr>
              <a:t> around the world have always conjured three-dimensional images of anatomy or pathology in their minds while doing their 2D scans. However, until recently it was not possible to do this type of reconstruction on patient data acquired using ultrasound. The advent of 3D and 4D ultrasound for the first time allowed us a peek into the mechanics of thinking of a </a:t>
            </a:r>
            <a:r>
              <a:rPr lang="en-US" sz="1200" kern="1200" dirty="0" err="1" smtClean="0">
                <a:solidFill>
                  <a:schemeClr val="tx1"/>
                </a:solidFill>
                <a:latin typeface="+mn-lt"/>
                <a:ea typeface="+mn-ea"/>
                <a:cs typeface="+mn-cs"/>
              </a:rPr>
              <a:t>sonologist</a:t>
            </a:r>
            <a:r>
              <a:rPr lang="en-US" sz="1200" kern="1200" dirty="0" smtClean="0">
                <a:solidFill>
                  <a:schemeClr val="tx1"/>
                </a:solidFill>
                <a:latin typeface="+mn-lt"/>
                <a:ea typeface="+mn-ea"/>
                <a:cs typeface="+mn-cs"/>
              </a:rPr>
              <a:t> by acquiring the volume data and allowing us to reconstruct the images in different planes on the ultrasound machine or a workstation. The problem is that we are not used to manipulating this data in such an “external” visualization format. It takes some understanding of the basics of volume acquisition and manipulation to understand the dynamics of reconstruction. It is perhaps easier for radiologists who have dealt with axial imaging in CT and </a:t>
            </a:r>
            <a:r>
              <a:rPr lang="en-US" sz="1200" kern="1200" dirty="0" err="1" smtClean="0">
                <a:solidFill>
                  <a:schemeClr val="tx1"/>
                </a:solidFill>
                <a:latin typeface="+mn-lt"/>
                <a:ea typeface="+mn-ea"/>
                <a:cs typeface="+mn-cs"/>
              </a:rPr>
              <a:t>multiplanar</a:t>
            </a:r>
            <a:r>
              <a:rPr lang="en-US" sz="1200" kern="1200" dirty="0" smtClean="0">
                <a:solidFill>
                  <a:schemeClr val="tx1"/>
                </a:solidFill>
                <a:latin typeface="+mn-lt"/>
                <a:ea typeface="+mn-ea"/>
                <a:cs typeface="+mn-cs"/>
              </a:rPr>
              <a:t> imaging in MRI since they are used to sectional imaging. Additionally the ability to render the volume using different algorithms makes it seem more complicated. However, the basic steps are simple, and a logical approach to 3D and 4D scanning can help in its complete comprehension, and even makes it easier to scan in many instances. Remember, </a:t>
            </a:r>
            <a:r>
              <a:rPr lang="en-US" sz="1200" kern="1200" dirty="0" err="1" smtClean="0">
                <a:solidFill>
                  <a:schemeClr val="tx1"/>
                </a:solidFill>
                <a:latin typeface="+mn-lt"/>
                <a:ea typeface="+mn-ea"/>
                <a:cs typeface="+mn-cs"/>
              </a:rPr>
              <a:t>multiplanar</a:t>
            </a:r>
            <a:r>
              <a:rPr lang="en-US" sz="1200" kern="1200" dirty="0" smtClean="0">
                <a:solidFill>
                  <a:schemeClr val="tx1"/>
                </a:solidFill>
                <a:latin typeface="+mn-lt"/>
                <a:ea typeface="+mn-ea"/>
                <a:cs typeface="+mn-cs"/>
              </a:rPr>
              <a:t> imaging is the greatest benefit of Volume scans. (from GE Healthcare, </a:t>
            </a:r>
            <a:r>
              <a:rPr lang="en-US" sz="1200" u="sng" kern="1200" dirty="0" smtClean="0">
                <a:solidFill>
                  <a:schemeClr val="tx1"/>
                </a:solidFill>
                <a:latin typeface="+mn-lt"/>
                <a:ea typeface="+mn-ea"/>
                <a:cs typeface="+mn-cs"/>
                <a:hlinkClick r:id="rId3"/>
              </a:rPr>
              <a:t>http://www.gehealthcare.com/usen/ultrasound/education/products/cme_3d4d.html</a:t>
            </a:r>
            <a:r>
              <a:rPr lang="en-US" sz="1200" kern="1200" dirty="0" smtClean="0">
                <a:solidFill>
                  <a:schemeClr val="tx1"/>
                </a:solidFill>
                <a:latin typeface="+mn-lt"/>
                <a:ea typeface="+mn-ea"/>
                <a:cs typeface="+mn-cs"/>
              </a:rPr>
              <a:t>) </a:t>
            </a:r>
            <a:endParaRPr lang="en-US" sz="16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7A551B8-15BD-4A05-BC27-454CB1962A09}"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5D1D2A5-26DF-4DFF-B471-3319F3A84F66}" type="datetimeFigureOut">
              <a:rPr lang="en-US" smtClean="0"/>
              <a:pPr/>
              <a:t>5/4/2011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4331F61-6784-45E5-9B05-E9D0B47D4859}"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D1D2A5-26DF-4DFF-B471-3319F3A84F66}"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31F61-6784-45E5-9B05-E9D0B47D485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4331F61-6784-45E5-9B05-E9D0B47D4859}"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D1D2A5-26DF-4DFF-B471-3319F3A84F66}"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5D1D2A5-26DF-4DFF-B471-3319F3A84F66}" type="datetimeFigureOut">
              <a:rPr lang="en-US" smtClean="0"/>
              <a:pPr/>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4331F61-6784-45E5-9B05-E9D0B47D4859}"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5D1D2A5-26DF-4DFF-B471-3319F3A84F66}" type="datetimeFigureOut">
              <a:rPr lang="en-US" smtClean="0"/>
              <a:pPr/>
              <a:t>5/4/2011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4331F61-6784-45E5-9B05-E9D0B47D4859}"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5D1D2A5-26DF-4DFF-B471-3319F3A84F66}" type="datetimeFigureOut">
              <a:rPr lang="en-US" smtClean="0"/>
              <a:pPr/>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31F61-6784-45E5-9B05-E9D0B47D4859}"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5D1D2A5-26DF-4DFF-B471-3319F3A84F66}" type="datetimeFigureOut">
              <a:rPr lang="en-US" smtClean="0"/>
              <a:pPr/>
              <a:t>5/4/2011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4331F61-6784-45E5-9B05-E9D0B47D485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D1D2A5-26DF-4DFF-B471-3319F3A84F66}" type="datetimeFigureOut">
              <a:rPr lang="en-US" smtClean="0"/>
              <a:pPr/>
              <a:t>5/4/2011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4331F61-6784-45E5-9B05-E9D0B47D4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5D1D2A5-26DF-4DFF-B471-3319F3A84F66}" type="datetimeFigureOut">
              <a:rPr lang="en-US" smtClean="0"/>
              <a:pPr/>
              <a:t>5/4/2011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4331F61-6784-45E5-9B05-E9D0B47D4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4331F61-6784-45E5-9B05-E9D0B47D4859}"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5D1D2A5-26DF-4DFF-B471-3319F3A84F66}" type="datetimeFigureOut">
              <a:rPr lang="en-US" smtClean="0"/>
              <a:pPr/>
              <a:t>5/4/2011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4331F61-6784-45E5-9B05-E9D0B47D4859}"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5D1D2A5-26DF-4DFF-B471-3319F3A84F66}" type="datetimeFigureOut">
              <a:rPr lang="en-US" smtClean="0"/>
              <a:pPr/>
              <a:t>5/4/2011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5D1D2A5-26DF-4DFF-B471-3319F3A84F66}" type="datetimeFigureOut">
              <a:rPr lang="en-US" smtClean="0"/>
              <a:pPr/>
              <a:t>5/4/2011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4331F61-6784-45E5-9B05-E9D0B47D4859}"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lnSpcReduction="10000"/>
          </a:bodyPr>
          <a:lstStyle/>
          <a:p>
            <a:r>
              <a:rPr lang="en-US" sz="3200" dirty="0" smtClean="0"/>
              <a:t>Fetal Development </a:t>
            </a:r>
            <a:br>
              <a:rPr lang="en-US" sz="3200" dirty="0" smtClean="0"/>
            </a:br>
            <a:r>
              <a:rPr lang="en-US" sz="3200" dirty="0" smtClean="0"/>
              <a:t>&amp; the Development of </a:t>
            </a:r>
            <a:r>
              <a:rPr lang="en-US" sz="3200" dirty="0" err="1" smtClean="0"/>
              <a:t>Sonography</a:t>
            </a:r>
            <a:r>
              <a:rPr lang="en-US" sz="3200" dirty="0" smtClean="0"/>
              <a:t> </a:t>
            </a:r>
            <a:r>
              <a:rPr lang="en-US" dirty="0" smtClean="0"/>
              <a:t/>
            </a:r>
            <a:br>
              <a:rPr lang="en-US" dirty="0" smtClean="0"/>
            </a:br>
            <a:endParaRPr lang="en-US" dirty="0"/>
          </a:p>
        </p:txBody>
      </p:sp>
      <p:sp>
        <p:nvSpPr>
          <p:cNvPr id="2" name="Title 1"/>
          <p:cNvSpPr>
            <a:spLocks noGrp="1"/>
          </p:cNvSpPr>
          <p:nvPr>
            <p:ph type="ctrTitle"/>
          </p:nvPr>
        </p:nvSpPr>
        <p:spPr/>
        <p:txBody>
          <a:bodyPr>
            <a:normAutofit/>
          </a:bodyPr>
          <a:lstStyle/>
          <a:p>
            <a:r>
              <a:rPr lang="en-US" sz="4800" b="1" dirty="0" smtClean="0"/>
              <a:t>A Window to the Womb</a:t>
            </a:r>
            <a:endParaRPr lang="en-US"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100" dirty="0" smtClean="0"/>
              <a:t>Before I formed you in the womb I knew you, before you were born I dedicated you, a prophet to the nations I appointed you.</a:t>
            </a:r>
            <a:br>
              <a:rPr lang="en-US" sz="3100" dirty="0" smtClean="0"/>
            </a:br>
            <a:r>
              <a:rPr lang="en-US" sz="3100" dirty="0" smtClean="0"/>
              <a:t>						</a:t>
            </a:r>
            <a:r>
              <a:rPr lang="en-US" sz="3100" i="1" dirty="0" smtClean="0"/>
              <a:t>Jeremiah 1:5</a:t>
            </a:r>
            <a:endParaRPr lang="en-US" sz="3100" dirty="0"/>
          </a:p>
        </p:txBody>
      </p:sp>
      <p:pic>
        <p:nvPicPr>
          <p:cNvPr id="4" name="Picture 3" descr="precious feet.png"/>
          <p:cNvPicPr>
            <a:picLocks noChangeAspect="1"/>
          </p:cNvPicPr>
          <p:nvPr/>
        </p:nvPicPr>
        <p:blipFill>
          <a:blip r:embed="rId2" cstate="print"/>
          <a:stretch>
            <a:fillRect/>
          </a:stretch>
        </p:blipFill>
        <p:spPr>
          <a:xfrm>
            <a:off x="3733800" y="4038600"/>
            <a:ext cx="1676400" cy="16093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Fetal Development</a:t>
            </a:r>
            <a:endParaRPr lang="en-US" dirty="0"/>
          </a:p>
        </p:txBody>
      </p:sp>
      <p:sp>
        <p:nvSpPr>
          <p:cNvPr id="3" name="Text Placeholder 2"/>
          <p:cNvSpPr>
            <a:spLocks noGrp="1"/>
          </p:cNvSpPr>
          <p:nvPr>
            <p:ph type="body" idx="2"/>
          </p:nvPr>
        </p:nvSpPr>
        <p:spPr/>
        <p:txBody>
          <a:bodyPr/>
          <a:lstStyle/>
          <a:p>
            <a:endParaRPr lang="en-US" dirty="0" smtClean="0">
              <a:solidFill>
                <a:schemeClr val="bg1"/>
              </a:solidFill>
            </a:endParaRPr>
          </a:p>
          <a:p>
            <a:r>
              <a:rPr lang="en-US" dirty="0" smtClean="0">
                <a:solidFill>
                  <a:schemeClr val="bg1"/>
                </a:solidFill>
              </a:rPr>
              <a:t>By the third week (before most women even know they are pregnant, the heart begins to beat.</a:t>
            </a:r>
          </a:p>
          <a:p>
            <a:pPr marL="0" lvl="1" indent="0">
              <a:spcAft>
                <a:spcPts val="1000"/>
              </a:spcAft>
              <a:buClr>
                <a:schemeClr val="accent1"/>
              </a:buClr>
              <a:buSzPct val="85000"/>
            </a:pPr>
            <a:r>
              <a:rPr lang="en-US" sz="1600" dirty="0" smtClean="0">
                <a:solidFill>
                  <a:schemeClr val="bg1"/>
                </a:solidFill>
              </a:rPr>
              <a:t>By eight weeks, all body systems are present.</a:t>
            </a:r>
          </a:p>
          <a:p>
            <a:pPr marL="0" lvl="1" indent="0">
              <a:spcAft>
                <a:spcPts val="1000"/>
              </a:spcAft>
              <a:buClr>
                <a:schemeClr val="accent1"/>
              </a:buClr>
              <a:buSzPct val="85000"/>
            </a:pPr>
            <a:r>
              <a:rPr lang="en-US" sz="1600" dirty="0" smtClean="0">
                <a:solidFill>
                  <a:schemeClr val="bg1"/>
                </a:solidFill>
              </a:rPr>
              <a:t>In the third month, fingernails and toenails form.</a:t>
            </a:r>
          </a:p>
          <a:p>
            <a:endParaRPr lang="en-US" dirty="0"/>
          </a:p>
        </p:txBody>
      </p:sp>
      <p:pic>
        <p:nvPicPr>
          <p:cNvPr id="5" name="Content Placeholder 4" descr="Month6LBHiRes.JPG"/>
          <p:cNvPicPr>
            <a:picLocks noGrp="1" noChangeAspect="1"/>
          </p:cNvPicPr>
          <p:nvPr>
            <p:ph sz="quarter" idx="1"/>
          </p:nvPr>
        </p:nvPicPr>
        <p:blipFill>
          <a:blip r:embed="rId3" cstate="print"/>
          <a:srcRect t="8451"/>
          <a:stretch>
            <a:fillRect/>
          </a:stretch>
        </p:blipFill>
        <p:spPr>
          <a:xfrm>
            <a:off x="3581400" y="838200"/>
            <a:ext cx="4880397" cy="527879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Sonography</a:t>
            </a:r>
            <a:endParaRPr lang="en-US" dirty="0"/>
          </a:p>
        </p:txBody>
      </p:sp>
      <p:pic>
        <p:nvPicPr>
          <p:cNvPr id="4" name="Content Placeholder 3" descr="baby c first pic.bmp"/>
          <p:cNvPicPr>
            <a:picLocks noGrp="1" noChangeAspect="1"/>
          </p:cNvPicPr>
          <p:nvPr>
            <p:ph sz="quarter" idx="1"/>
          </p:nvPr>
        </p:nvPicPr>
        <p:blipFill>
          <a:blip r:embed="rId3" cstate="print"/>
          <a:stretch>
            <a:fillRect/>
          </a:stretch>
        </p:blipFill>
        <p:spPr>
          <a:xfrm rot="840000">
            <a:off x="6169231" y="1180020"/>
            <a:ext cx="2383533" cy="1528034"/>
          </a:xfrm>
        </p:spPr>
      </p:pic>
      <p:sp>
        <p:nvSpPr>
          <p:cNvPr id="6" name="TextBox 5"/>
          <p:cNvSpPr txBox="1"/>
          <p:nvPr/>
        </p:nvSpPr>
        <p:spPr>
          <a:xfrm>
            <a:off x="3200400" y="2819400"/>
            <a:ext cx="5181600" cy="2462213"/>
          </a:xfrm>
          <a:prstGeom prst="rect">
            <a:avLst/>
          </a:prstGeom>
          <a:noFill/>
        </p:spPr>
        <p:txBody>
          <a:bodyPr wrap="square" rtlCol="0">
            <a:spAutoFit/>
          </a:bodyPr>
          <a:lstStyle/>
          <a:p>
            <a:r>
              <a:rPr lang="en-US" b="1" dirty="0" smtClean="0"/>
              <a:t>	</a:t>
            </a:r>
            <a:r>
              <a:rPr lang="en-US" b="1" dirty="0" err="1" smtClean="0"/>
              <a:t>so·nog·ra·phy</a:t>
            </a:r>
            <a:r>
              <a:rPr lang="en-US" b="1" dirty="0" smtClean="0"/>
              <a:t>: </a:t>
            </a:r>
          </a:p>
          <a:p>
            <a:r>
              <a:rPr lang="en-US" sz="1700" b="1" dirty="0"/>
              <a:t>	</a:t>
            </a:r>
            <a:r>
              <a:rPr lang="en-US" sz="1700" dirty="0" smtClean="0"/>
              <a:t>Pronunciation: /</a:t>
            </a:r>
            <a:r>
              <a:rPr lang="en-US" sz="1700" dirty="0" err="1" smtClean="0"/>
              <a:t>sō-näg-rə-fē</a:t>
            </a:r>
            <a:r>
              <a:rPr lang="en-US" sz="1700" dirty="0" smtClean="0"/>
              <a:t>/ </a:t>
            </a:r>
            <a:r>
              <a:rPr lang="en-US" dirty="0" smtClean="0"/>
              <a:t/>
            </a:r>
            <a:br>
              <a:rPr lang="en-US" dirty="0" smtClean="0"/>
            </a:br>
            <a:r>
              <a:rPr lang="en-US" sz="1700" dirty="0" smtClean="0"/>
              <a:t>	Physics.  sound  with a frequency greater 	than  20,000 Hz, approximately the upper 	limit of human hearing. </a:t>
            </a:r>
          </a:p>
          <a:p>
            <a:r>
              <a:rPr lang="en-US" sz="1700" dirty="0" smtClean="0"/>
              <a:t>	Medicine/Medical. the application of 	ultrasonic waves to therapy or diagnostics, 	as in deep-heat treatment of a joint or 	imaging of internal structures. </a:t>
            </a:r>
            <a:endParaRPr lang="en-US" sz="1700" dirty="0"/>
          </a:p>
        </p:txBody>
      </p:sp>
      <p:pic>
        <p:nvPicPr>
          <p:cNvPr id="7" name="Picture 6" descr="tommy sono 20 wks 1.jpg"/>
          <p:cNvPicPr>
            <a:picLocks noChangeAspect="1"/>
          </p:cNvPicPr>
          <p:nvPr/>
        </p:nvPicPr>
        <p:blipFill>
          <a:blip r:embed="rId4" cstate="print"/>
          <a:srcRect t="32143"/>
          <a:stretch>
            <a:fillRect/>
          </a:stretch>
        </p:blipFill>
        <p:spPr>
          <a:xfrm rot="-480000">
            <a:off x="448039" y="1678700"/>
            <a:ext cx="2532599" cy="44256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Eyewitness 2: The Next Generation</a:t>
            </a:r>
            <a:endParaRPr lang="en-US" dirty="0"/>
          </a:p>
        </p:txBody>
      </p:sp>
      <p:pic>
        <p:nvPicPr>
          <p:cNvPr id="4" name="Picture 3" descr="eyewitness 2.jpg"/>
          <p:cNvPicPr>
            <a:picLocks noChangeAspect="1"/>
          </p:cNvPicPr>
          <p:nvPr/>
        </p:nvPicPr>
        <p:blipFill>
          <a:blip r:embed="rId2" cstate="print"/>
          <a:stretch>
            <a:fillRect/>
          </a:stretch>
        </p:blipFill>
        <p:spPr>
          <a:xfrm>
            <a:off x="838200" y="1600200"/>
            <a:ext cx="3200400" cy="4445000"/>
          </a:xfrm>
          <a:prstGeom prst="rect">
            <a:avLst/>
          </a:prstGeom>
        </p:spPr>
      </p:pic>
      <p:sp>
        <p:nvSpPr>
          <p:cNvPr id="5" name="TextBox 4"/>
          <p:cNvSpPr txBox="1"/>
          <p:nvPr/>
        </p:nvSpPr>
        <p:spPr>
          <a:xfrm>
            <a:off x="4495800" y="2514600"/>
            <a:ext cx="3733800" cy="1077218"/>
          </a:xfrm>
          <a:prstGeom prst="rect">
            <a:avLst/>
          </a:prstGeom>
          <a:noFill/>
        </p:spPr>
        <p:txBody>
          <a:bodyPr wrap="square" rtlCol="0">
            <a:spAutoFit/>
          </a:bodyPr>
          <a:lstStyle/>
          <a:p>
            <a:r>
              <a:rPr lang="en-US" sz="3200" i="1" dirty="0" smtClean="0">
                <a:solidFill>
                  <a:schemeClr val="accent3">
                    <a:lumMod val="50000"/>
                  </a:schemeClr>
                </a:solidFill>
              </a:rPr>
              <a:t>"A picture is worth a thousand words.”</a:t>
            </a:r>
            <a:endParaRPr lang="en-US" sz="3200" i="1" dirty="0">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p:txBody>
          <a:bodyPr>
            <a:normAutofit/>
          </a:bodyPr>
          <a:lstStyle/>
          <a:p>
            <a:pPr algn="ctr">
              <a:buNone/>
            </a:pPr>
            <a:endParaRPr lang="en-US" sz="2800" dirty="0" smtClean="0"/>
          </a:p>
          <a:p>
            <a:pPr algn="ctr">
              <a:buNone/>
            </a:pPr>
            <a:r>
              <a:rPr lang="en-US" sz="2800" dirty="0" smtClean="0"/>
              <a:t>	From the moment of fertilization each embryo is a distinct, living, and whole human being.  This is scientific fact.</a:t>
            </a:r>
            <a:endParaRPr lang="en-US" sz="2800" dirty="0"/>
          </a:p>
        </p:txBody>
      </p:sp>
      <p:sp>
        <p:nvSpPr>
          <p:cNvPr id="5" name="Content Placeholder 4"/>
          <p:cNvSpPr>
            <a:spLocks noGrp="1"/>
          </p:cNvSpPr>
          <p:nvPr>
            <p:ph sz="quarter" idx="4"/>
          </p:nvPr>
        </p:nvSpPr>
        <p:spPr/>
        <p:txBody>
          <a:bodyPr>
            <a:normAutofit/>
          </a:bodyPr>
          <a:lstStyle/>
          <a:p>
            <a:pPr algn="ctr">
              <a:buNone/>
            </a:pPr>
            <a:r>
              <a:rPr lang="en-US" sz="2800" dirty="0" smtClean="0"/>
              <a:t>	</a:t>
            </a:r>
          </a:p>
          <a:p>
            <a:pPr algn="ctr">
              <a:buNone/>
            </a:pPr>
            <a:r>
              <a:rPr lang="en-US" sz="2800" dirty="0" smtClean="0"/>
              <a:t>	Abortion and embryonic stem cell research take the life of human beings in their embryonic or fetal stages.</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300</TotalTime>
  <Words>576</Words>
  <Application>Microsoft Office PowerPoint</Application>
  <PresentationFormat>On-screen Show (4:3)</PresentationFormat>
  <Paragraphs>36</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Civic</vt:lpstr>
      <vt:lpstr>A Window to the Womb</vt:lpstr>
      <vt:lpstr>Before I formed you in the womb I knew you, before you were born I dedicated you, a prophet to the nations I appointed you.       Jeremiah 1:5</vt:lpstr>
      <vt:lpstr>Fetal Development</vt:lpstr>
      <vt:lpstr>Sonography</vt:lpstr>
      <vt:lpstr>Eyewitness 2: The Next Generation</vt:lpstr>
      <vt:lpstr>Slide 6</vt:lpstr>
    </vt:vector>
  </TitlesOfParts>
  <Company>Archdiocese of Batimore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Window to the Womb</dc:title>
  <dc:creator>johanna.coughlin</dc:creator>
  <cp:lastModifiedBy>johanna.coughlin</cp:lastModifiedBy>
  <cp:revision>17</cp:revision>
  <dcterms:created xsi:type="dcterms:W3CDTF">2011-04-30T14:47:38Z</dcterms:created>
  <dcterms:modified xsi:type="dcterms:W3CDTF">2011-05-04T20:15:42Z</dcterms:modified>
</cp:coreProperties>
</file>