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9" r:id="rId3"/>
    <p:sldId id="258" r:id="rId4"/>
    <p:sldId id="260" r:id="rId5"/>
    <p:sldId id="261" r:id="rId6"/>
    <p:sldId id="262" r:id="rId7"/>
    <p:sldId id="257"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6CA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48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721A24-69D7-435B-8877-101DE5AB56BA}" type="datetimeFigureOut">
              <a:rPr lang="en-US" smtClean="0"/>
              <a:pPr/>
              <a:t>5/25/2011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3A77F1-0BC5-4F00-BE22-1BFE6E37CCD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lvl="0"/>
            <a:r>
              <a:rPr lang="en-US" sz="1200" kern="1200" dirty="0" smtClean="0">
                <a:solidFill>
                  <a:schemeClr val="tx1"/>
                </a:solidFill>
                <a:latin typeface="+mn-lt"/>
                <a:ea typeface="+mn-ea"/>
                <a:cs typeface="+mn-cs"/>
              </a:rPr>
              <a:t>Pray</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Invite the Holy Spirit to speak through you.  </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Pray for the wisdom to most effectively build the culture of life and love your neighbor. </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We are most effective when we speak with the love of Christ.</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Pray before, during, and after. </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If you stumble on words, remember that you are speaking the truth, you are speaking with the help of the Holy Spirit, and Christ will work through you.  </a:t>
            </a:r>
            <a:endParaRPr lang="en-US" sz="11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Know your audience/your neighbor</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Keep it compassionate.</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Your peers and your community may also suffer post-abortion grief, struggle with end-of-life issues regarding a relative or friend, or be in a crisis pregnancy.  </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Argumentation and condemnation bring arguments and instill distrust.  The pro-life message is one of hope and of love.  Speak the truth with compassion.  </a:t>
            </a:r>
            <a:endParaRPr lang="en-US" sz="1100" kern="1200" dirty="0" smtClean="0">
              <a:solidFill>
                <a:schemeClr val="tx1"/>
              </a:solidFill>
              <a:latin typeface="+mn-lt"/>
              <a:ea typeface="+mn-ea"/>
              <a:cs typeface="+mn-cs"/>
            </a:endParaRPr>
          </a:p>
          <a:p>
            <a:pPr lvl="0"/>
            <a:r>
              <a:rPr lang="en-US" sz="1200" kern="1200" dirty="0" smtClean="0">
                <a:solidFill>
                  <a:schemeClr val="tx1"/>
                </a:solidFill>
                <a:latin typeface="+mn-lt"/>
                <a:ea typeface="+mn-ea"/>
                <a:cs typeface="+mn-cs"/>
              </a:rPr>
              <a:t>Know your facts </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Keep it simple.</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Your peers and your community suffer from misinformation about these evils. </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The truth about abortion is not relative.  Either the unborn are distinct human beings and killing them is evil or they are not human and there should be no restrictions on what a woman does to her body alone.</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Moral neutrality is not possible.   </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Over 1 million abortions are performed each year in the United States. </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Review basic fetal development facts</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From the moment of conception, all 46 chromosomes are present.</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The heart is beating by the third week.</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Brain function has been recorded in the 2</a:t>
            </a:r>
            <a:r>
              <a:rPr lang="en-US" sz="1200" kern="1200" baseline="30000" dirty="0" smtClean="0">
                <a:solidFill>
                  <a:schemeClr val="tx1"/>
                </a:solidFill>
                <a:latin typeface="+mn-lt"/>
                <a:ea typeface="+mn-ea"/>
                <a:cs typeface="+mn-cs"/>
              </a:rPr>
              <a:t>nd</a:t>
            </a:r>
            <a:r>
              <a:rPr lang="en-US" sz="1200" kern="1200" dirty="0" smtClean="0">
                <a:solidFill>
                  <a:schemeClr val="tx1"/>
                </a:solidFill>
                <a:latin typeface="+mn-lt"/>
                <a:ea typeface="+mn-ea"/>
                <a:cs typeface="+mn-cs"/>
              </a:rPr>
              <a:t> month.</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Hand out list of where to find valuable pro-life information</a:t>
            </a:r>
            <a:endParaRPr lang="en-US" sz="1100"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Watch Me Grow</a:t>
            </a:r>
            <a:r>
              <a:rPr lang="en-US" sz="1200" kern="1200" dirty="0" smtClean="0">
                <a:solidFill>
                  <a:schemeClr val="tx1"/>
                </a:solidFill>
                <a:latin typeface="+mn-lt"/>
                <a:ea typeface="+mn-ea"/>
                <a:cs typeface="+mn-cs"/>
              </a:rPr>
              <a:t>, Little One Sweet Publishing (2004).</a:t>
            </a:r>
          </a:p>
          <a:p>
            <a:endParaRPr lang="en-US" dirty="0"/>
          </a:p>
        </p:txBody>
      </p:sp>
      <p:sp>
        <p:nvSpPr>
          <p:cNvPr id="4" name="Slide Number Placeholder 3"/>
          <p:cNvSpPr>
            <a:spLocks noGrp="1"/>
          </p:cNvSpPr>
          <p:nvPr>
            <p:ph type="sldNum" sz="quarter" idx="10"/>
          </p:nvPr>
        </p:nvSpPr>
        <p:spPr/>
        <p:txBody>
          <a:bodyPr/>
          <a:lstStyle/>
          <a:p>
            <a:fld id="{2D3A77F1-0BC5-4F00-BE22-1BFE6E37CCDF}"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200" b="1" i="0" kern="1200" dirty="0" smtClean="0">
                <a:solidFill>
                  <a:schemeClr val="tx1"/>
                </a:solidFill>
                <a:latin typeface="+mn-lt"/>
                <a:ea typeface="+mn-ea"/>
                <a:cs typeface="+mn-cs"/>
              </a:rPr>
              <a:t>TROT OUT THE TODDLER (see below) </a:t>
            </a:r>
          </a:p>
          <a:p>
            <a:pPr lvl="0"/>
            <a:r>
              <a:rPr lang="en-US" sz="1200" i="1" kern="1200" dirty="0" smtClean="0">
                <a:solidFill>
                  <a:schemeClr val="tx1"/>
                </a:solidFill>
                <a:latin typeface="+mn-lt"/>
                <a:ea typeface="+mn-ea"/>
                <a:cs typeface="+mn-cs"/>
              </a:rPr>
              <a:t>Pro-life 101, </a:t>
            </a:r>
            <a:r>
              <a:rPr lang="en-US" sz="1200" kern="1200" dirty="0" smtClean="0">
                <a:solidFill>
                  <a:schemeClr val="tx1"/>
                </a:solidFill>
                <a:latin typeface="+mn-lt"/>
                <a:ea typeface="+mn-ea"/>
                <a:cs typeface="+mn-cs"/>
              </a:rPr>
              <a:t>adapted from Scott </a:t>
            </a:r>
            <a:r>
              <a:rPr lang="en-US" sz="1200" kern="1200" dirty="0" err="1" smtClean="0">
                <a:solidFill>
                  <a:schemeClr val="tx1"/>
                </a:solidFill>
                <a:latin typeface="+mn-lt"/>
                <a:ea typeface="+mn-ea"/>
                <a:cs typeface="+mn-cs"/>
              </a:rPr>
              <a:t>Klusendorf</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The Case for Life. </a:t>
            </a:r>
            <a:r>
              <a:rPr lang="en-US" sz="1200" kern="1200" dirty="0" smtClean="0">
                <a:solidFill>
                  <a:schemeClr val="tx1"/>
                </a:solidFill>
                <a:latin typeface="+mn-lt"/>
                <a:ea typeface="+mn-ea"/>
                <a:cs typeface="+mn-cs"/>
              </a:rPr>
              <a:t>Crossway Books: Wheaton, IL (2009).  This book is an invaluable reference and will provide answers to any question that might be raised.  It is available at amazon.com.</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There is only ONE essential question in the abortion debate: What are the unborn?</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Other issues like teen pregnancy, rape, fear, single parenthood, etc. are not unimportant.  They must be addressed with kindness, compassion, and support.  </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Each individual woman or man has unique needs, concerns, and circumstances.  Each should be treated with the love of Christ.  </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However, none of these issues warrants taking the life of the unborn.</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These can distract from the central issue in the abortion debate.   They assume the unborn are not human.</a:t>
            </a:r>
            <a:endParaRPr lang="en-US" sz="1100" kern="1200" dirty="0" smtClean="0">
              <a:solidFill>
                <a:schemeClr val="tx1"/>
              </a:solidFill>
              <a:latin typeface="+mn-lt"/>
              <a:ea typeface="+mn-ea"/>
              <a:cs typeface="+mn-cs"/>
            </a:endParaRPr>
          </a:p>
          <a:p>
            <a:pPr lvl="2"/>
            <a:r>
              <a:rPr lang="en-US" sz="1200" kern="1200" dirty="0" smtClean="0">
                <a:solidFill>
                  <a:schemeClr val="tx1"/>
                </a:solidFill>
                <a:latin typeface="+mn-lt"/>
                <a:ea typeface="+mn-ea"/>
                <a:cs typeface="+mn-cs"/>
              </a:rPr>
              <a:t>To illustrate, “trot out the toddler.”</a:t>
            </a:r>
            <a:endParaRPr lang="en-US" sz="1100" kern="1200" dirty="0" smtClean="0">
              <a:solidFill>
                <a:schemeClr val="tx1"/>
              </a:solidFill>
              <a:latin typeface="+mn-lt"/>
              <a:ea typeface="+mn-ea"/>
              <a:cs typeface="+mn-cs"/>
            </a:endParaRPr>
          </a:p>
          <a:p>
            <a:pPr lvl="3"/>
            <a:r>
              <a:rPr lang="en-US" sz="1200" kern="1200" dirty="0" err="1" smtClean="0">
                <a:solidFill>
                  <a:schemeClr val="tx1"/>
                </a:solidFill>
                <a:latin typeface="+mn-lt"/>
                <a:ea typeface="+mn-ea"/>
                <a:cs typeface="+mn-cs"/>
              </a:rPr>
              <a:t>eg</a:t>
            </a:r>
            <a:r>
              <a:rPr lang="en-US" sz="1200" kern="1200" dirty="0" smtClean="0">
                <a:solidFill>
                  <a:schemeClr val="tx1"/>
                </a:solidFill>
                <a:latin typeface="+mn-lt"/>
                <a:ea typeface="+mn-ea"/>
                <a:cs typeface="+mn-cs"/>
              </a:rPr>
              <a:t>.  Imagine I have a 2 year old in front of me (hold out your hand to a toddler height to illustrate).  If the issue is privacy, may I kill him in the privacy of a bedroom or clinic?  If the issue is poverty, and I have a large family on the brink of bankruptcy, may I kill the youngest member to ease my financial burdens?  If the issue is rape, we must ask ourselves how we choose to treat those people who remind us of painful events in our lives.</a:t>
            </a:r>
            <a:endParaRPr lang="en-US" sz="11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D3A77F1-0BC5-4F00-BE22-1BFE6E37CCDF}"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2"/>
            <a:r>
              <a:rPr lang="en-US" sz="1200" kern="1200" dirty="0" smtClean="0">
                <a:solidFill>
                  <a:schemeClr val="tx1"/>
                </a:solidFill>
                <a:latin typeface="+mn-lt"/>
                <a:ea typeface="+mn-ea"/>
                <a:cs typeface="+mn-cs"/>
              </a:rPr>
              <a:t>The only difference between that zygote or embryo and you today is</a:t>
            </a:r>
            <a:endParaRPr lang="en-US" sz="1100" kern="1200" dirty="0" smtClean="0">
              <a:solidFill>
                <a:schemeClr val="tx1"/>
              </a:solidFill>
              <a:latin typeface="+mn-lt"/>
              <a:ea typeface="+mn-ea"/>
              <a:cs typeface="+mn-cs"/>
            </a:endParaRPr>
          </a:p>
          <a:p>
            <a:pPr lvl="3"/>
            <a:r>
              <a:rPr lang="en-US" sz="1200" kern="1200" dirty="0" smtClean="0">
                <a:solidFill>
                  <a:schemeClr val="tx1"/>
                </a:solidFill>
                <a:latin typeface="+mn-lt"/>
                <a:ea typeface="+mn-ea"/>
                <a:cs typeface="+mn-cs"/>
              </a:rPr>
              <a:t>Size </a:t>
            </a:r>
            <a:endParaRPr lang="en-US" sz="1100" kern="1200" dirty="0" smtClean="0">
              <a:solidFill>
                <a:schemeClr val="tx1"/>
              </a:solidFill>
              <a:latin typeface="+mn-lt"/>
              <a:ea typeface="+mn-ea"/>
              <a:cs typeface="+mn-cs"/>
            </a:endParaRPr>
          </a:p>
          <a:p>
            <a:pPr lvl="4"/>
            <a:r>
              <a:rPr lang="en-US" sz="1200" kern="1200" dirty="0" smtClean="0">
                <a:solidFill>
                  <a:schemeClr val="tx1"/>
                </a:solidFill>
                <a:latin typeface="+mn-lt"/>
                <a:ea typeface="+mn-ea"/>
                <a:cs typeface="+mn-cs"/>
              </a:rPr>
              <a:t>Are large people more valuable than small people?</a:t>
            </a:r>
            <a:endParaRPr lang="en-US" sz="1100" kern="1200" dirty="0" smtClean="0">
              <a:solidFill>
                <a:schemeClr val="tx1"/>
              </a:solidFill>
              <a:latin typeface="+mn-lt"/>
              <a:ea typeface="+mn-ea"/>
              <a:cs typeface="+mn-cs"/>
            </a:endParaRPr>
          </a:p>
          <a:p>
            <a:pPr lvl="3"/>
            <a:r>
              <a:rPr lang="en-US" sz="1200" kern="1200" dirty="0" smtClean="0">
                <a:solidFill>
                  <a:schemeClr val="tx1"/>
                </a:solidFill>
                <a:latin typeface="+mn-lt"/>
                <a:ea typeface="+mn-ea"/>
                <a:cs typeface="+mn-cs"/>
              </a:rPr>
              <a:t>Level of development</a:t>
            </a:r>
            <a:endParaRPr lang="en-US" sz="1100" kern="1200" dirty="0" smtClean="0">
              <a:solidFill>
                <a:schemeClr val="tx1"/>
              </a:solidFill>
              <a:latin typeface="+mn-lt"/>
              <a:ea typeface="+mn-ea"/>
              <a:cs typeface="+mn-cs"/>
            </a:endParaRPr>
          </a:p>
          <a:p>
            <a:pPr lvl="4"/>
            <a:r>
              <a:rPr lang="en-US" sz="1200" kern="1200" dirty="0" smtClean="0">
                <a:solidFill>
                  <a:schemeClr val="tx1"/>
                </a:solidFill>
                <a:latin typeface="+mn-lt"/>
                <a:ea typeface="+mn-ea"/>
                <a:cs typeface="+mn-cs"/>
              </a:rPr>
              <a:t>Are infants or 4 year olds less valuable than adults?</a:t>
            </a:r>
            <a:endParaRPr lang="en-US" sz="1100" kern="1200" dirty="0" smtClean="0">
              <a:solidFill>
                <a:schemeClr val="tx1"/>
              </a:solidFill>
              <a:latin typeface="+mn-lt"/>
              <a:ea typeface="+mn-ea"/>
              <a:cs typeface="+mn-cs"/>
            </a:endParaRPr>
          </a:p>
          <a:p>
            <a:pPr lvl="3"/>
            <a:r>
              <a:rPr lang="en-US" sz="1200" kern="1200" dirty="0" smtClean="0">
                <a:solidFill>
                  <a:schemeClr val="tx1"/>
                </a:solidFill>
                <a:latin typeface="+mn-lt"/>
                <a:ea typeface="+mn-ea"/>
                <a:cs typeface="+mn-cs"/>
              </a:rPr>
              <a:t>Environment</a:t>
            </a:r>
            <a:endParaRPr lang="en-US" sz="1100" kern="1200" dirty="0" smtClean="0">
              <a:solidFill>
                <a:schemeClr val="tx1"/>
              </a:solidFill>
              <a:latin typeface="+mn-lt"/>
              <a:ea typeface="+mn-ea"/>
              <a:cs typeface="+mn-cs"/>
            </a:endParaRPr>
          </a:p>
          <a:p>
            <a:pPr lvl="4"/>
            <a:r>
              <a:rPr lang="en-US" sz="1200" kern="1200" dirty="0" smtClean="0">
                <a:solidFill>
                  <a:schemeClr val="tx1"/>
                </a:solidFill>
                <a:latin typeface="+mn-lt"/>
                <a:ea typeface="+mn-ea"/>
                <a:cs typeface="+mn-cs"/>
              </a:rPr>
              <a:t>Does changing location make someone valuable?</a:t>
            </a:r>
            <a:endParaRPr lang="en-US" sz="1100" kern="1200" dirty="0" smtClean="0">
              <a:solidFill>
                <a:schemeClr val="tx1"/>
              </a:solidFill>
              <a:latin typeface="+mn-lt"/>
              <a:ea typeface="+mn-ea"/>
              <a:cs typeface="+mn-cs"/>
            </a:endParaRPr>
          </a:p>
          <a:p>
            <a:pPr lvl="3"/>
            <a:r>
              <a:rPr lang="en-US" sz="1200" kern="1200" dirty="0" smtClean="0">
                <a:solidFill>
                  <a:schemeClr val="tx1"/>
                </a:solidFill>
                <a:latin typeface="+mn-lt"/>
                <a:ea typeface="+mn-ea"/>
                <a:cs typeface="+mn-cs"/>
              </a:rPr>
              <a:t>Degree of dependency </a:t>
            </a:r>
            <a:endParaRPr lang="en-US" sz="1100" kern="1200" dirty="0" smtClean="0">
              <a:solidFill>
                <a:schemeClr val="tx1"/>
              </a:solidFill>
              <a:latin typeface="+mn-lt"/>
              <a:ea typeface="+mn-ea"/>
              <a:cs typeface="+mn-cs"/>
            </a:endParaRPr>
          </a:p>
          <a:p>
            <a:pPr lvl="4"/>
            <a:r>
              <a:rPr lang="en-US" sz="1200" kern="1200" dirty="0" smtClean="0">
                <a:solidFill>
                  <a:schemeClr val="tx1"/>
                </a:solidFill>
                <a:latin typeface="+mn-lt"/>
                <a:ea typeface="+mn-ea"/>
                <a:cs typeface="+mn-cs"/>
              </a:rPr>
              <a:t>Are those who depend on insulin or feeding tubes less valuable than others?  Since infants cannot survive without relying on others for food, are they less valuable than children?  </a:t>
            </a:r>
            <a:endParaRPr lang="en-US" sz="11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D3A77F1-0BC5-4F00-BE22-1BFE6E37CCDF}"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200" kern="1200" dirty="0" smtClean="0">
                <a:solidFill>
                  <a:schemeClr val="tx1"/>
                </a:solidFill>
                <a:latin typeface="+mn-lt"/>
                <a:ea typeface="+mn-ea"/>
                <a:cs typeface="+mn-cs"/>
              </a:rPr>
              <a:t>This is up to you</a:t>
            </a:r>
            <a:endParaRPr lang="en-US" sz="1100" kern="1200" dirty="0" smtClean="0">
              <a:solidFill>
                <a:schemeClr val="tx1"/>
              </a:solidFill>
              <a:latin typeface="+mn-lt"/>
              <a:ea typeface="+mn-ea"/>
              <a:cs typeface="+mn-cs"/>
            </a:endParaRPr>
          </a:p>
          <a:p>
            <a:pPr lvl="1"/>
            <a:r>
              <a:rPr lang="en-US" sz="1200" kern="1200" dirty="0" smtClean="0">
                <a:solidFill>
                  <a:schemeClr val="tx1"/>
                </a:solidFill>
                <a:latin typeface="+mn-lt"/>
                <a:ea typeface="+mn-ea"/>
                <a:cs typeface="+mn-cs"/>
              </a:rPr>
              <a:t>If not you, who?  If not now, when?</a:t>
            </a:r>
            <a:endParaRPr lang="en-US" sz="11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D3A77F1-0BC5-4F00-BE22-1BFE6E37CCDF}"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smtClean="0">
                <a:solidFill>
                  <a:schemeClr val="tx1"/>
                </a:solidFill>
                <a:latin typeface="+mn-lt"/>
                <a:ea typeface="+mn-ea"/>
                <a:cs typeface="+mn-cs"/>
              </a:rPr>
              <a:t>Reiterate</a:t>
            </a:r>
            <a:r>
              <a:rPr lang="en-US" sz="1200" kern="1200" dirty="0" smtClean="0">
                <a:solidFill>
                  <a:schemeClr val="tx1"/>
                </a:solidFill>
                <a:latin typeface="+mn-lt"/>
                <a:ea typeface="+mn-ea"/>
                <a:cs typeface="+mn-cs"/>
              </a:rPr>
              <a:t> essential lessons</a:t>
            </a:r>
          </a:p>
          <a:p>
            <a:pPr lvl="0"/>
            <a:r>
              <a:rPr lang="en-US" sz="1200" kern="1200" dirty="0" smtClean="0">
                <a:solidFill>
                  <a:schemeClr val="tx1"/>
                </a:solidFill>
                <a:latin typeface="+mn-lt"/>
                <a:ea typeface="+mn-ea"/>
                <a:cs typeface="+mn-cs"/>
              </a:rPr>
              <a:t>There is objective truth.  </a:t>
            </a:r>
          </a:p>
          <a:p>
            <a:pPr lvl="0"/>
            <a:r>
              <a:rPr lang="en-US" sz="1200" kern="1200" dirty="0" smtClean="0">
                <a:solidFill>
                  <a:schemeClr val="tx1"/>
                </a:solidFill>
                <a:latin typeface="+mn-lt"/>
                <a:ea typeface="+mn-ea"/>
                <a:cs typeface="+mn-cs"/>
              </a:rPr>
              <a:t>This truth includes that abortion, euthanasia, and assisted suicide are grave evil.</a:t>
            </a:r>
          </a:p>
          <a:p>
            <a:pPr lvl="0"/>
            <a:r>
              <a:rPr lang="en-US" sz="1200" kern="1200" dirty="0" smtClean="0">
                <a:solidFill>
                  <a:schemeClr val="tx1"/>
                </a:solidFill>
                <a:latin typeface="+mn-lt"/>
                <a:ea typeface="+mn-ea"/>
                <a:cs typeface="+mn-cs"/>
              </a:rPr>
              <a:t>Your peers and your community suffer from misinformation about these evils.  They may also suffer post-abortion grief, struggle with end-of-life issues regarding a relative or friend, or be in a crisis pregnancy.</a:t>
            </a:r>
          </a:p>
          <a:p>
            <a:pPr lvl="0"/>
            <a:r>
              <a:rPr lang="en-US" sz="1200" kern="1200" dirty="0" smtClean="0">
                <a:solidFill>
                  <a:schemeClr val="tx1"/>
                </a:solidFill>
                <a:latin typeface="+mn-lt"/>
                <a:ea typeface="+mn-ea"/>
                <a:cs typeface="+mn-cs"/>
              </a:rPr>
              <a:t>Speak the truth with heartfelt compassion.  Compassion (com-</a:t>
            </a:r>
            <a:r>
              <a:rPr lang="en-US" sz="1200" kern="1200" dirty="0" err="1" smtClean="0">
                <a:solidFill>
                  <a:schemeClr val="tx1"/>
                </a:solidFill>
                <a:latin typeface="+mn-lt"/>
                <a:ea typeface="+mn-ea"/>
                <a:cs typeface="+mn-cs"/>
              </a:rPr>
              <a:t>passio</a:t>
            </a:r>
            <a:r>
              <a:rPr lang="en-US" sz="1200" kern="1200" dirty="0" smtClean="0">
                <a:solidFill>
                  <a:schemeClr val="tx1"/>
                </a:solidFill>
                <a:latin typeface="+mn-lt"/>
                <a:ea typeface="+mn-ea"/>
                <a:cs typeface="+mn-cs"/>
              </a:rPr>
              <a:t>) means to “suffer with” the other.</a:t>
            </a:r>
          </a:p>
          <a:p>
            <a:pPr lvl="0"/>
            <a:r>
              <a:rPr lang="en-US" sz="1200" kern="1200" dirty="0" smtClean="0">
                <a:solidFill>
                  <a:schemeClr val="tx1"/>
                </a:solidFill>
                <a:latin typeface="+mn-lt"/>
                <a:ea typeface="+mn-ea"/>
                <a:cs typeface="+mn-cs"/>
              </a:rPr>
              <a:t>You are responsible for building the culture of life.  If not you, who?  If not now, when?</a:t>
            </a:r>
          </a:p>
          <a:p>
            <a:endParaRPr lang="en-US" dirty="0"/>
          </a:p>
        </p:txBody>
      </p:sp>
      <p:sp>
        <p:nvSpPr>
          <p:cNvPr id="4" name="Slide Number Placeholder 3"/>
          <p:cNvSpPr>
            <a:spLocks noGrp="1"/>
          </p:cNvSpPr>
          <p:nvPr>
            <p:ph type="sldNum" sz="quarter" idx="10"/>
          </p:nvPr>
        </p:nvSpPr>
        <p:spPr/>
        <p:txBody>
          <a:bodyPr/>
          <a:lstStyle/>
          <a:p>
            <a:fld id="{2D3A77F1-0BC5-4F00-BE22-1BFE6E37CCDF}"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6955153F-736C-470D-8AE6-D68A385D318F}" type="datetimeFigureOut">
              <a:rPr lang="en-US" smtClean="0"/>
              <a:pPr/>
              <a:t>5/25/2011</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4D2A884A-CA87-4E44-A4B2-8D90007A3E7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955153F-736C-470D-8AE6-D68A385D318F}" type="datetimeFigureOut">
              <a:rPr lang="en-US" smtClean="0"/>
              <a:pPr/>
              <a:t>5/25/2011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2A884A-CA87-4E44-A4B2-8D90007A3E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6955153F-736C-470D-8AE6-D68A385D318F}" type="datetimeFigureOut">
              <a:rPr lang="en-US" smtClean="0"/>
              <a:pPr/>
              <a:t>5/25/2011</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4D2A884A-CA87-4E44-A4B2-8D90007A3E7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955153F-736C-470D-8AE6-D68A385D318F}" type="datetimeFigureOut">
              <a:rPr lang="en-US" smtClean="0"/>
              <a:pPr/>
              <a:t>5/25/2011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D2A884A-CA87-4E44-A4B2-8D90007A3E70}"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6955153F-736C-470D-8AE6-D68A385D318F}" type="datetimeFigureOut">
              <a:rPr lang="en-US" smtClean="0"/>
              <a:pPr/>
              <a:t>5/25/2011</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D2A884A-CA87-4E44-A4B2-8D90007A3E70}"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6955153F-736C-470D-8AE6-D68A385D318F}" type="datetimeFigureOut">
              <a:rPr lang="en-US" smtClean="0"/>
              <a:pPr/>
              <a:t>5/25/2011</a:t>
            </a:fld>
            <a:endParaRPr lang="en-US"/>
          </a:p>
        </p:txBody>
      </p:sp>
      <p:sp>
        <p:nvSpPr>
          <p:cNvPr id="10" name="Slide Number Placeholder 9"/>
          <p:cNvSpPr>
            <a:spLocks noGrp="1"/>
          </p:cNvSpPr>
          <p:nvPr>
            <p:ph type="sldNum" sz="quarter" idx="16"/>
          </p:nvPr>
        </p:nvSpPr>
        <p:spPr/>
        <p:txBody>
          <a:bodyPr rtlCol="0"/>
          <a:lstStyle/>
          <a:p>
            <a:fld id="{4D2A884A-CA87-4E44-A4B2-8D90007A3E70}"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6955153F-736C-470D-8AE6-D68A385D318F}" type="datetimeFigureOut">
              <a:rPr lang="en-US" smtClean="0"/>
              <a:pPr/>
              <a:t>5/25/2011</a:t>
            </a:fld>
            <a:endParaRPr lang="en-US"/>
          </a:p>
        </p:txBody>
      </p:sp>
      <p:sp>
        <p:nvSpPr>
          <p:cNvPr id="12" name="Slide Number Placeholder 11"/>
          <p:cNvSpPr>
            <a:spLocks noGrp="1"/>
          </p:cNvSpPr>
          <p:nvPr>
            <p:ph type="sldNum" sz="quarter" idx="16"/>
          </p:nvPr>
        </p:nvSpPr>
        <p:spPr/>
        <p:txBody>
          <a:bodyPr rtlCol="0"/>
          <a:lstStyle/>
          <a:p>
            <a:fld id="{4D2A884A-CA87-4E44-A4B2-8D90007A3E70}"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955153F-736C-470D-8AE6-D68A385D318F}" type="datetimeFigureOut">
              <a:rPr lang="en-US" smtClean="0"/>
              <a:pPr/>
              <a:t>5/25/2011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4D2A884A-CA87-4E44-A4B2-8D90007A3E7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55153F-736C-470D-8AE6-D68A385D318F}" type="datetimeFigureOut">
              <a:rPr lang="en-US" smtClean="0"/>
              <a:pPr/>
              <a:t>5/25/2011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4D2A884A-CA87-4E44-A4B2-8D90007A3E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955153F-736C-470D-8AE6-D68A385D318F}" type="datetimeFigureOut">
              <a:rPr lang="en-US" smtClean="0"/>
              <a:pPr/>
              <a:t>5/25/2011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4D2A884A-CA87-4E44-A4B2-8D90007A3E70}"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6955153F-736C-470D-8AE6-D68A385D318F}" type="datetimeFigureOut">
              <a:rPr lang="en-US" smtClean="0"/>
              <a:pPr/>
              <a:t>5/25/2011</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4D2A884A-CA87-4E44-A4B2-8D90007A3E70}"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6955153F-736C-470D-8AE6-D68A385D318F}" type="datetimeFigureOut">
              <a:rPr lang="en-US" smtClean="0"/>
              <a:pPr/>
              <a:t>5/25/2011</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D2A884A-CA87-4E44-A4B2-8D90007A3E7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200" dirty="0" smtClean="0"/>
              <a:t>Defending the Truth</a:t>
            </a:r>
            <a:endParaRPr lang="en-US" sz="5200" dirty="0"/>
          </a:p>
        </p:txBody>
      </p:sp>
      <p:sp>
        <p:nvSpPr>
          <p:cNvPr id="3" name="Subtitle 2"/>
          <p:cNvSpPr>
            <a:spLocks noGrp="1"/>
          </p:cNvSpPr>
          <p:nvPr>
            <p:ph type="subTitle" idx="1"/>
          </p:nvPr>
        </p:nvSpPr>
        <p:spPr/>
        <p:txBody>
          <a:bodyPr/>
          <a:lstStyle/>
          <a:p>
            <a:r>
              <a:rPr lang="en-US" dirty="0" smtClean="0"/>
              <a:t>A Lesson in Pro Life Apologetics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Content Placeholder 11" descr="pray rosary.JPG"/>
          <p:cNvPicPr>
            <a:picLocks noGrp="1" noChangeAspect="1"/>
          </p:cNvPicPr>
          <p:nvPr>
            <p:ph sz="quarter" idx="2"/>
          </p:nvPr>
        </p:nvPicPr>
        <p:blipFill>
          <a:blip r:embed="rId3" cstate="print"/>
          <a:stretch>
            <a:fillRect/>
          </a:stretch>
        </p:blipFill>
        <p:spPr>
          <a:xfrm>
            <a:off x="609600" y="2728398"/>
            <a:ext cx="2286000" cy="3001403"/>
          </a:xfrm>
        </p:spPr>
      </p:pic>
      <p:sp>
        <p:nvSpPr>
          <p:cNvPr id="4" name="Content Placeholder 3"/>
          <p:cNvSpPr>
            <a:spLocks noGrp="1"/>
          </p:cNvSpPr>
          <p:nvPr>
            <p:ph sz="quarter" idx="4"/>
          </p:nvPr>
        </p:nvSpPr>
        <p:spPr>
          <a:xfrm>
            <a:off x="3200400" y="2438400"/>
            <a:ext cx="2895600" cy="3581400"/>
          </a:xfrm>
        </p:spPr>
        <p:txBody>
          <a:bodyPr>
            <a:normAutofit/>
          </a:bodyPr>
          <a:lstStyle/>
          <a:p>
            <a:pPr>
              <a:buNone/>
            </a:pPr>
            <a:r>
              <a:rPr lang="en-US" sz="2000" dirty="0" smtClean="0"/>
              <a:t>	Your peers and your community may also suffer post-abortion grief, struggle with end-of-life issues regarding a relative or friend, or be in a crisis pregnancy.</a:t>
            </a:r>
            <a:endParaRPr lang="en-US" sz="2000" dirty="0"/>
          </a:p>
        </p:txBody>
      </p:sp>
      <p:sp>
        <p:nvSpPr>
          <p:cNvPr id="5" name="Text Placeholder 4"/>
          <p:cNvSpPr>
            <a:spLocks noGrp="1"/>
          </p:cNvSpPr>
          <p:nvPr>
            <p:ph type="body" sz="quarter" idx="1"/>
          </p:nvPr>
        </p:nvSpPr>
        <p:spPr>
          <a:xfrm>
            <a:off x="609600" y="1752600"/>
            <a:ext cx="2286000" cy="640080"/>
          </a:xfrm>
        </p:spPr>
        <p:txBody>
          <a:bodyPr/>
          <a:lstStyle/>
          <a:p>
            <a:r>
              <a:rPr lang="en-US" dirty="0" smtClean="0"/>
              <a:t>Pray	</a:t>
            </a:r>
            <a:endParaRPr lang="en-US" dirty="0"/>
          </a:p>
        </p:txBody>
      </p:sp>
      <p:sp>
        <p:nvSpPr>
          <p:cNvPr id="6" name="Text Placeholder 5"/>
          <p:cNvSpPr>
            <a:spLocks noGrp="1"/>
          </p:cNvSpPr>
          <p:nvPr>
            <p:ph type="body" sz="quarter" idx="3"/>
          </p:nvPr>
        </p:nvSpPr>
        <p:spPr>
          <a:xfrm>
            <a:off x="3200400" y="1752600"/>
            <a:ext cx="2895600" cy="640080"/>
          </a:xfrm>
        </p:spPr>
        <p:txBody>
          <a:bodyPr>
            <a:normAutofit/>
          </a:bodyPr>
          <a:lstStyle/>
          <a:p>
            <a:r>
              <a:rPr lang="en-US" dirty="0" smtClean="0"/>
              <a:t>Know your audience</a:t>
            </a:r>
            <a:endParaRPr lang="en-US" dirty="0"/>
          </a:p>
        </p:txBody>
      </p:sp>
      <p:sp>
        <p:nvSpPr>
          <p:cNvPr id="8" name="Text Placeholder 4"/>
          <p:cNvSpPr txBox="1">
            <a:spLocks/>
          </p:cNvSpPr>
          <p:nvPr/>
        </p:nvSpPr>
        <p:spPr>
          <a:xfrm>
            <a:off x="6248400" y="1752600"/>
            <a:ext cx="2286000" cy="640080"/>
          </a:xfrm>
          <a:prstGeom prst="rect">
            <a:avLst/>
          </a:prstGeom>
          <a:solidFill>
            <a:schemeClr val="accent2"/>
          </a:solidFill>
        </p:spPr>
        <p:txBody>
          <a:bodyPr vert="horz" rtlCol="0" anchor="ctr">
            <a:normAutofit/>
          </a:bodyPr>
          <a:lstStyle/>
          <a:p>
            <a:pPr marL="0" marR="0" lvl="0" indent="0" algn="l" defTabSz="914400" rtl="0" eaLnBrk="1" fontAlgn="auto" latinLnBrk="0" hangingPunct="1">
              <a:lnSpc>
                <a:spcPct val="100000"/>
              </a:lnSpc>
              <a:spcBef>
                <a:spcPts val="700"/>
              </a:spcBef>
              <a:spcAft>
                <a:spcPts val="0"/>
              </a:spcAft>
              <a:buClr>
                <a:schemeClr val="accent2"/>
              </a:buClr>
              <a:buSzPct val="60000"/>
              <a:buFontTx/>
              <a:buNone/>
              <a:tabLst/>
              <a:defRPr/>
            </a:pPr>
            <a:r>
              <a:rPr lang="en-US" sz="2000" b="1" dirty="0" smtClean="0">
                <a:solidFill>
                  <a:srgbClr val="FFFFFF"/>
                </a:solidFill>
              </a:rPr>
              <a:t>Know your facts</a:t>
            </a:r>
            <a:r>
              <a:rPr kumimoji="0" lang="en-US" sz="2000" b="1" i="0" u="none" strike="noStrike" kern="1200" cap="none" spc="0" normalizeH="0" baseline="0" noProof="0" dirty="0" smtClean="0">
                <a:ln>
                  <a:noFill/>
                </a:ln>
                <a:solidFill>
                  <a:srgbClr val="FFFFFF"/>
                </a:solidFill>
                <a:effectLst/>
                <a:uLnTx/>
                <a:uFillTx/>
                <a:latin typeface="+mn-lt"/>
                <a:ea typeface="+mn-ea"/>
                <a:cs typeface="+mn-cs"/>
              </a:rPr>
              <a:t>	</a:t>
            </a:r>
            <a:endParaRPr kumimoji="0" lang="en-US" sz="2000" b="1" i="0" u="none" strike="noStrike" kern="1200" cap="none" spc="0" normalizeH="0" baseline="0" noProof="0" dirty="0">
              <a:ln>
                <a:noFill/>
              </a:ln>
              <a:solidFill>
                <a:srgbClr val="FFFFFF"/>
              </a:solidFill>
              <a:effectLst/>
              <a:uLnTx/>
              <a:uFillTx/>
              <a:latin typeface="+mn-lt"/>
              <a:ea typeface="+mn-ea"/>
              <a:cs typeface="+mn-cs"/>
            </a:endParaRPr>
          </a:p>
        </p:txBody>
      </p:sp>
      <p:sp>
        <p:nvSpPr>
          <p:cNvPr id="11" name="TextBox 10"/>
          <p:cNvSpPr txBox="1"/>
          <p:nvPr/>
        </p:nvSpPr>
        <p:spPr>
          <a:xfrm>
            <a:off x="6248400" y="2514600"/>
            <a:ext cx="2286000" cy="3970318"/>
          </a:xfrm>
          <a:prstGeom prst="rect">
            <a:avLst/>
          </a:prstGeom>
          <a:noFill/>
        </p:spPr>
        <p:txBody>
          <a:bodyPr wrap="square" rtlCol="0">
            <a:spAutoFit/>
          </a:bodyPr>
          <a:lstStyle/>
          <a:p>
            <a:pPr>
              <a:buFont typeface="Arial" pitchFamily="34" charset="0"/>
              <a:buChar char="•"/>
            </a:pPr>
            <a:r>
              <a:rPr lang="en-US" dirty="0" smtClean="0"/>
              <a:t> Over </a:t>
            </a:r>
            <a:r>
              <a:rPr lang="en-US" dirty="0"/>
              <a:t>1 million abortions are performed each year in the United </a:t>
            </a:r>
            <a:r>
              <a:rPr lang="en-US" dirty="0" smtClean="0"/>
              <a:t>States.</a:t>
            </a:r>
          </a:p>
          <a:p>
            <a:pPr marL="0" lvl="2">
              <a:buFont typeface="Arial" pitchFamily="34" charset="0"/>
              <a:buChar char="•"/>
            </a:pPr>
            <a:r>
              <a:rPr lang="en-US" dirty="0" smtClean="0"/>
              <a:t> From </a:t>
            </a:r>
            <a:r>
              <a:rPr lang="en-US" dirty="0"/>
              <a:t>the moment of conception, </a:t>
            </a:r>
            <a:r>
              <a:rPr lang="en-US" dirty="0" smtClean="0"/>
              <a:t>there is a distinct, living and whole human being.</a:t>
            </a:r>
            <a:endParaRPr lang="en-US" sz="1600" dirty="0"/>
          </a:p>
          <a:p>
            <a:pPr marL="0" lvl="2">
              <a:buFont typeface="Arial" pitchFamily="34" charset="0"/>
              <a:buChar char="•"/>
            </a:pPr>
            <a:r>
              <a:rPr lang="en-US" dirty="0" smtClean="0"/>
              <a:t> The preborn human heart </a:t>
            </a:r>
            <a:r>
              <a:rPr lang="en-US" dirty="0"/>
              <a:t>is beating by the third </a:t>
            </a:r>
            <a:r>
              <a:rPr lang="en-US" dirty="0" smtClean="0"/>
              <a:t>week. </a:t>
            </a:r>
          </a:p>
          <a:p>
            <a:pPr marL="0" lvl="2">
              <a:buFont typeface="Arial" pitchFamily="34" charset="0"/>
              <a:buChar char="•"/>
            </a:pPr>
            <a:r>
              <a:rPr lang="en-US" dirty="0" smtClean="0"/>
              <a:t> Abortion hurts women, children, and families.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blinds(horizontal)">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1">
                                            <p:txEl>
                                              <p:pRg st="1" end="1"/>
                                            </p:txEl>
                                          </p:spTgt>
                                        </p:tgtEl>
                                        <p:attrNameLst>
                                          <p:attrName>style.visibility</p:attrName>
                                        </p:attrNameLst>
                                      </p:cBhvr>
                                      <p:to>
                                        <p:strVal val="visible"/>
                                      </p:to>
                                    </p:set>
                                    <p:animEffect transition="in" filter="blinds(horizontal)">
                                      <p:cBhvr>
                                        <p:cTn id="12" dur="500"/>
                                        <p:tgtEl>
                                          <p:spTgt spid="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1">
                                            <p:txEl>
                                              <p:pRg st="2" end="2"/>
                                            </p:txEl>
                                          </p:spTgt>
                                        </p:tgtEl>
                                        <p:attrNameLst>
                                          <p:attrName>style.visibility</p:attrName>
                                        </p:attrNameLst>
                                      </p:cBhvr>
                                      <p:to>
                                        <p:strVal val="visible"/>
                                      </p:to>
                                    </p:set>
                                    <p:animEffect transition="in" filter="blinds(horizontal)">
                                      <p:cBhvr>
                                        <p:cTn id="17" dur="500"/>
                                        <p:tgtEl>
                                          <p:spTgt spid="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1">
                                            <p:txEl>
                                              <p:pRg st="3" end="3"/>
                                            </p:txEl>
                                          </p:spTgt>
                                        </p:tgtEl>
                                        <p:attrNameLst>
                                          <p:attrName>style.visibility</p:attrName>
                                        </p:attrNameLst>
                                      </p:cBhvr>
                                      <p:to>
                                        <p:strVal val="visible"/>
                                      </p:to>
                                    </p:set>
                                    <p:animEffect transition="in" filter="blinds(horizontal)">
                                      <p:cBhvr>
                                        <p:cTn id="22" dur="500"/>
                                        <p:tgtEl>
                                          <p:spTgt spid="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371600" y="2743200"/>
            <a:ext cx="7467600" cy="3657600"/>
          </a:xfrm>
        </p:spPr>
        <p:txBody>
          <a:bodyPr>
            <a:normAutofit/>
          </a:bodyPr>
          <a:lstStyle/>
          <a:p>
            <a:r>
              <a:rPr lang="en-US" dirty="0" smtClean="0"/>
              <a:t>“I have no position on abortion.  It’s complicated.”</a:t>
            </a:r>
          </a:p>
          <a:p>
            <a:pPr marL="0" lvl="3" indent="0">
              <a:spcBef>
                <a:spcPts val="700"/>
              </a:spcBef>
              <a:buClr>
                <a:schemeClr val="accent2"/>
              </a:buClr>
              <a:buSzPct val="60000"/>
            </a:pPr>
            <a:r>
              <a:rPr lang="en-US" dirty="0" smtClean="0"/>
              <a:t>	</a:t>
            </a:r>
            <a:r>
              <a:rPr lang="en-US" sz="1700" dirty="0" smtClean="0"/>
              <a:t>By failing to oppose abortion, you tacitly support it.  What would you say 	to those Americans who did nothing to oppose slavery or Germans who 	did nothing to oppose concentration camps?</a:t>
            </a:r>
          </a:p>
          <a:p>
            <a:r>
              <a:rPr lang="en-US" dirty="0" smtClean="0"/>
              <a:t>“I am personally pro-life, but I do not want to impose my beliefs on others.”</a:t>
            </a:r>
          </a:p>
          <a:p>
            <a:pPr marL="0" lvl="3" indent="0">
              <a:spcBef>
                <a:spcPts val="700"/>
              </a:spcBef>
              <a:buClr>
                <a:schemeClr val="accent2"/>
              </a:buClr>
              <a:buSzPct val="60000"/>
            </a:pPr>
            <a:r>
              <a:rPr lang="en-US" dirty="0" smtClean="0"/>
              <a:t>	</a:t>
            </a:r>
            <a:r>
              <a:rPr lang="en-US" sz="1700" dirty="0" smtClean="0"/>
              <a:t>This means you personally believe that the unborn are human and that 	abortion kills the unborn, but that you will not tell others not to kill other 	humans.  Will you then refrain from imposing your beliefs about theft, 	rape, etc on others?</a:t>
            </a:r>
          </a:p>
          <a:p>
            <a:endParaRPr lang="en-US" dirty="0"/>
          </a:p>
        </p:txBody>
      </p:sp>
      <p:sp>
        <p:nvSpPr>
          <p:cNvPr id="3" name="Title 2"/>
          <p:cNvSpPr>
            <a:spLocks noGrp="1"/>
          </p:cNvSpPr>
          <p:nvPr>
            <p:ph type="title"/>
          </p:nvPr>
        </p:nvSpPr>
        <p:spPr/>
        <p:txBody>
          <a:bodyPr/>
          <a:lstStyle/>
          <a:p>
            <a:r>
              <a:rPr lang="en-US" dirty="0" smtClean="0"/>
              <a:t>Moral Neutrality is not Possible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additive="base">
                                        <p:cTn id="19"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Only</a:t>
            </a:r>
            <a:r>
              <a:rPr lang="en-US" i="1" dirty="0" smtClean="0"/>
              <a:t> </a:t>
            </a:r>
            <a:r>
              <a:rPr lang="en-US" b="1" i="1" dirty="0" smtClean="0"/>
              <a:t>One</a:t>
            </a:r>
            <a:r>
              <a:rPr lang="en-US" dirty="0" smtClean="0"/>
              <a:t> Essential Question</a:t>
            </a:r>
            <a:endParaRPr lang="en-US" dirty="0"/>
          </a:p>
        </p:txBody>
      </p:sp>
      <p:sp>
        <p:nvSpPr>
          <p:cNvPr id="3" name="TextBox 2"/>
          <p:cNvSpPr txBox="1"/>
          <p:nvPr/>
        </p:nvSpPr>
        <p:spPr>
          <a:xfrm>
            <a:off x="381000" y="1981200"/>
            <a:ext cx="8382000" cy="1200329"/>
          </a:xfrm>
          <a:prstGeom prst="rect">
            <a:avLst/>
          </a:prstGeom>
          <a:noFill/>
        </p:spPr>
        <p:txBody>
          <a:bodyPr wrap="square" rtlCol="0">
            <a:spAutoFit/>
          </a:bodyPr>
          <a:lstStyle/>
          <a:p>
            <a:r>
              <a:rPr lang="en-US" sz="7200" dirty="0" smtClean="0">
                <a:solidFill>
                  <a:srgbClr val="496CA5"/>
                </a:solidFill>
              </a:rPr>
              <a:t>What are the unborn?</a:t>
            </a:r>
            <a:endParaRPr lang="en-US" sz="7200" dirty="0">
              <a:solidFill>
                <a:srgbClr val="496CA5"/>
              </a:solidFill>
            </a:endParaRPr>
          </a:p>
        </p:txBody>
      </p:sp>
      <p:pic>
        <p:nvPicPr>
          <p:cNvPr id="6" name="Picture 5" descr="tommy 20 wks 2.jpg"/>
          <p:cNvPicPr>
            <a:picLocks noChangeAspect="1"/>
          </p:cNvPicPr>
          <p:nvPr/>
        </p:nvPicPr>
        <p:blipFill>
          <a:blip r:embed="rId3" cstate="print"/>
          <a:srcRect l="7524" t="36667" r="12220" b="36666"/>
          <a:stretch>
            <a:fillRect/>
          </a:stretch>
        </p:blipFill>
        <p:spPr>
          <a:xfrm rot="960000">
            <a:off x="433413" y="4415434"/>
            <a:ext cx="2438400" cy="1828800"/>
          </a:xfrm>
          <a:prstGeom prst="rect">
            <a:avLst/>
          </a:prstGeom>
        </p:spPr>
      </p:pic>
      <p:pic>
        <p:nvPicPr>
          <p:cNvPr id="7" name="Picture 6" descr="tommy sono 20 wks 1.jpg"/>
          <p:cNvPicPr>
            <a:picLocks noChangeAspect="1"/>
          </p:cNvPicPr>
          <p:nvPr/>
        </p:nvPicPr>
        <p:blipFill>
          <a:blip r:embed="rId4" cstate="print"/>
          <a:srcRect l="9941" t="71111" r="4219" b="2222"/>
          <a:stretch>
            <a:fillRect/>
          </a:stretch>
        </p:blipFill>
        <p:spPr>
          <a:xfrm rot="-720000">
            <a:off x="2362200" y="3276600"/>
            <a:ext cx="2286000" cy="1828800"/>
          </a:xfrm>
          <a:prstGeom prst="rect">
            <a:avLst/>
          </a:prstGeom>
        </p:spPr>
      </p:pic>
      <p:pic>
        <p:nvPicPr>
          <p:cNvPr id="9" name="Picture 8" descr="tommy sono 20 wks 1.jpg"/>
          <p:cNvPicPr>
            <a:picLocks noChangeAspect="1"/>
          </p:cNvPicPr>
          <p:nvPr/>
        </p:nvPicPr>
        <p:blipFill>
          <a:blip r:embed="rId4" cstate="print"/>
          <a:srcRect r="7080" b="72222"/>
          <a:stretch>
            <a:fillRect/>
          </a:stretch>
        </p:blipFill>
        <p:spPr>
          <a:xfrm rot="-900000">
            <a:off x="6224166" y="3411974"/>
            <a:ext cx="2474544" cy="1905000"/>
          </a:xfrm>
          <a:prstGeom prst="rect">
            <a:avLst/>
          </a:prstGeom>
        </p:spPr>
      </p:pic>
      <p:pic>
        <p:nvPicPr>
          <p:cNvPr id="5" name="Picture 4" descr="tommy 20 wks 2.jpg"/>
          <p:cNvPicPr>
            <a:picLocks noChangeAspect="1"/>
          </p:cNvPicPr>
          <p:nvPr/>
        </p:nvPicPr>
        <p:blipFill>
          <a:blip r:embed="rId3" cstate="print"/>
          <a:srcRect l="7364" t="2222" r="14888" b="71111"/>
          <a:stretch>
            <a:fillRect/>
          </a:stretch>
        </p:blipFill>
        <p:spPr>
          <a:xfrm rot="780000">
            <a:off x="4366424" y="4585654"/>
            <a:ext cx="2362200" cy="18288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only differences between that zygote or embryo and you today are:</a:t>
            </a:r>
            <a:endParaRPr lang="en-US" dirty="0"/>
          </a:p>
        </p:txBody>
      </p:sp>
      <p:sp>
        <p:nvSpPr>
          <p:cNvPr id="3" name="Content Placeholder 2"/>
          <p:cNvSpPr>
            <a:spLocks noGrp="1"/>
          </p:cNvSpPr>
          <p:nvPr>
            <p:ph sz="quarter" idx="2"/>
          </p:nvPr>
        </p:nvSpPr>
        <p:spPr>
          <a:xfrm>
            <a:off x="609600" y="2438400"/>
            <a:ext cx="3886200" cy="1676400"/>
          </a:xfrm>
        </p:spPr>
        <p:txBody>
          <a:bodyPr/>
          <a:lstStyle/>
          <a:p>
            <a:pPr marL="320040" lvl="4" indent="-320040">
              <a:spcBef>
                <a:spcPts val="700"/>
              </a:spcBef>
              <a:buClr>
                <a:schemeClr val="accent2"/>
              </a:buClr>
              <a:buSzPct val="60000"/>
              <a:buNone/>
            </a:pPr>
            <a:r>
              <a:rPr lang="en-US" sz="1900" dirty="0" smtClean="0"/>
              <a:t>Are large people more valuable than small people?</a:t>
            </a:r>
          </a:p>
          <a:p>
            <a:pPr marL="320040" lvl="4" indent="-320040">
              <a:spcBef>
                <a:spcPts val="700"/>
              </a:spcBef>
              <a:buClr>
                <a:schemeClr val="accent2"/>
              </a:buClr>
              <a:buSzPct val="60000"/>
              <a:buNone/>
            </a:pPr>
            <a:r>
              <a:rPr lang="en-US" sz="1900" dirty="0" smtClean="0"/>
              <a:t>Are short people less valuable than tall people?</a:t>
            </a:r>
          </a:p>
          <a:p>
            <a:endParaRPr lang="en-US" dirty="0"/>
          </a:p>
        </p:txBody>
      </p:sp>
      <p:sp>
        <p:nvSpPr>
          <p:cNvPr id="4" name="Content Placeholder 3"/>
          <p:cNvSpPr>
            <a:spLocks noGrp="1"/>
          </p:cNvSpPr>
          <p:nvPr>
            <p:ph sz="quarter" idx="4"/>
          </p:nvPr>
        </p:nvSpPr>
        <p:spPr>
          <a:xfrm>
            <a:off x="4800600" y="2438400"/>
            <a:ext cx="3886200" cy="1371600"/>
          </a:xfrm>
        </p:spPr>
        <p:txBody>
          <a:bodyPr>
            <a:normAutofit fontScale="92500" lnSpcReduction="20000"/>
          </a:bodyPr>
          <a:lstStyle/>
          <a:p>
            <a:pPr marL="320040" lvl="4" indent="-320040">
              <a:spcBef>
                <a:spcPts val="700"/>
              </a:spcBef>
              <a:buClr>
                <a:schemeClr val="accent2"/>
              </a:buClr>
              <a:buSzPct val="60000"/>
              <a:buNone/>
            </a:pPr>
            <a:r>
              <a:rPr lang="en-US" dirty="0" smtClean="0"/>
              <a:t>Are infants or 4 year olds or 23 year olds less valuable than 40 year olds?  </a:t>
            </a:r>
          </a:p>
          <a:p>
            <a:pPr marL="320040" lvl="4" indent="-320040">
              <a:spcBef>
                <a:spcPts val="700"/>
              </a:spcBef>
              <a:buClr>
                <a:schemeClr val="accent2"/>
              </a:buClr>
              <a:buSzPct val="60000"/>
              <a:buNone/>
            </a:pPr>
            <a:r>
              <a:rPr lang="en-US" dirty="0" smtClean="0"/>
              <a:t>Are 80 year olds more or less valuable than 10 year olds?</a:t>
            </a:r>
            <a:endParaRPr lang="en-US" sz="1800" dirty="0" smtClean="0"/>
          </a:p>
          <a:p>
            <a:endParaRPr lang="en-US" dirty="0"/>
          </a:p>
        </p:txBody>
      </p:sp>
      <p:sp>
        <p:nvSpPr>
          <p:cNvPr id="5" name="Text Placeholder 4"/>
          <p:cNvSpPr>
            <a:spLocks noGrp="1"/>
          </p:cNvSpPr>
          <p:nvPr>
            <p:ph type="body" sz="quarter" idx="1"/>
          </p:nvPr>
        </p:nvSpPr>
        <p:spPr/>
        <p:txBody>
          <a:bodyPr/>
          <a:lstStyle/>
          <a:p>
            <a:r>
              <a:rPr lang="en-US" dirty="0" smtClean="0"/>
              <a:t>SIZE</a:t>
            </a:r>
            <a:endParaRPr lang="en-US" dirty="0"/>
          </a:p>
        </p:txBody>
      </p:sp>
      <p:sp>
        <p:nvSpPr>
          <p:cNvPr id="6" name="Text Placeholder 5"/>
          <p:cNvSpPr>
            <a:spLocks noGrp="1"/>
          </p:cNvSpPr>
          <p:nvPr>
            <p:ph type="body" sz="quarter" idx="3"/>
          </p:nvPr>
        </p:nvSpPr>
        <p:spPr/>
        <p:txBody>
          <a:bodyPr/>
          <a:lstStyle/>
          <a:p>
            <a:r>
              <a:rPr lang="en-US" dirty="0" smtClean="0"/>
              <a:t>LEVEL OF DEVELOPMENT</a:t>
            </a:r>
            <a:endParaRPr lang="en-US" dirty="0"/>
          </a:p>
        </p:txBody>
      </p:sp>
      <p:sp>
        <p:nvSpPr>
          <p:cNvPr id="8" name="Text Placeholder 5"/>
          <p:cNvSpPr txBox="1">
            <a:spLocks/>
          </p:cNvSpPr>
          <p:nvPr/>
        </p:nvSpPr>
        <p:spPr>
          <a:xfrm>
            <a:off x="609600" y="4114800"/>
            <a:ext cx="3886200" cy="640080"/>
          </a:xfrm>
          <a:prstGeom prst="rect">
            <a:avLst/>
          </a:prstGeom>
          <a:solidFill>
            <a:schemeClr val="accent4"/>
          </a:solidFill>
        </p:spPr>
        <p:txBody>
          <a:bodyPr vert="horz" rtlCol="0" anchor="ctr">
            <a:normAutofit/>
          </a:bodyPr>
          <a:lstStyle/>
          <a:p>
            <a:pPr marL="0" marR="0" lvl="0" indent="0" algn="l" defTabSz="914400" rtl="0" eaLnBrk="1" fontAlgn="auto" latinLnBrk="0" hangingPunct="1">
              <a:lnSpc>
                <a:spcPct val="100000"/>
              </a:lnSpc>
              <a:spcBef>
                <a:spcPts val="700"/>
              </a:spcBef>
              <a:spcAft>
                <a:spcPts val="0"/>
              </a:spcAft>
              <a:buClr>
                <a:schemeClr val="accent2"/>
              </a:buClr>
              <a:buSzPct val="60000"/>
              <a:buFontTx/>
              <a:buNone/>
              <a:tabLst/>
              <a:defRPr/>
            </a:pPr>
            <a:r>
              <a:rPr kumimoji="0" lang="en-US" sz="2000" b="1" i="0" u="none" strike="noStrike" kern="1200" cap="none" spc="0" normalizeH="0" baseline="0" noProof="0" dirty="0" smtClean="0">
                <a:ln>
                  <a:noFill/>
                </a:ln>
                <a:solidFill>
                  <a:srgbClr val="FFFFFF"/>
                </a:solidFill>
                <a:effectLst/>
                <a:uLnTx/>
                <a:uFillTx/>
                <a:latin typeface="+mn-lt"/>
                <a:ea typeface="+mn-ea"/>
                <a:cs typeface="+mn-cs"/>
              </a:rPr>
              <a:t>ENVIRONMENT</a:t>
            </a:r>
            <a:endParaRPr kumimoji="0" lang="en-US" sz="2000" b="1" i="0" u="none" strike="noStrike" kern="1200" cap="none" spc="0" normalizeH="0" baseline="0" noProof="0" dirty="0">
              <a:ln>
                <a:noFill/>
              </a:ln>
              <a:solidFill>
                <a:srgbClr val="FFFFFF"/>
              </a:solidFill>
              <a:effectLst/>
              <a:uLnTx/>
              <a:uFillTx/>
              <a:latin typeface="+mn-lt"/>
              <a:ea typeface="+mn-ea"/>
              <a:cs typeface="+mn-cs"/>
            </a:endParaRPr>
          </a:p>
        </p:txBody>
      </p:sp>
      <p:sp>
        <p:nvSpPr>
          <p:cNvPr id="9" name="Text Placeholder 4"/>
          <p:cNvSpPr txBox="1">
            <a:spLocks/>
          </p:cNvSpPr>
          <p:nvPr/>
        </p:nvSpPr>
        <p:spPr>
          <a:xfrm>
            <a:off x="4876800" y="4114800"/>
            <a:ext cx="3886200" cy="640080"/>
          </a:xfrm>
          <a:prstGeom prst="rect">
            <a:avLst/>
          </a:prstGeom>
          <a:solidFill>
            <a:schemeClr val="accent2"/>
          </a:solidFill>
        </p:spPr>
        <p:txBody>
          <a:bodyPr vert="horz" rtlCol="0" anchor="ctr">
            <a:normAutofit/>
          </a:bodyPr>
          <a:lstStyle/>
          <a:p>
            <a:pPr marL="0" marR="0" lvl="0" indent="0" algn="l" defTabSz="914400" rtl="0" eaLnBrk="1" fontAlgn="auto" latinLnBrk="0" hangingPunct="1">
              <a:lnSpc>
                <a:spcPct val="100000"/>
              </a:lnSpc>
              <a:spcBef>
                <a:spcPts val="700"/>
              </a:spcBef>
              <a:spcAft>
                <a:spcPts val="0"/>
              </a:spcAft>
              <a:buClr>
                <a:schemeClr val="accent2"/>
              </a:buClr>
              <a:buSzPct val="60000"/>
              <a:buFontTx/>
              <a:buNone/>
              <a:tabLst/>
              <a:defRPr/>
            </a:pPr>
            <a:r>
              <a:rPr lang="en-US" sz="2000" b="1" dirty="0" smtClean="0">
                <a:solidFill>
                  <a:srgbClr val="FFFFFF"/>
                </a:solidFill>
              </a:rPr>
              <a:t>DEGREE OF DEPENDENCY</a:t>
            </a:r>
            <a:endParaRPr kumimoji="0" lang="en-US" sz="2000" b="1" i="0" u="none" strike="noStrike" kern="1200" cap="none" spc="0" normalizeH="0" baseline="0" noProof="0" dirty="0">
              <a:ln>
                <a:noFill/>
              </a:ln>
              <a:solidFill>
                <a:srgbClr val="FFFFFF"/>
              </a:solidFill>
              <a:effectLst/>
              <a:uLnTx/>
              <a:uFillTx/>
              <a:latin typeface="+mn-lt"/>
              <a:ea typeface="+mn-ea"/>
              <a:cs typeface="+mn-cs"/>
            </a:endParaRPr>
          </a:p>
        </p:txBody>
      </p:sp>
      <p:sp>
        <p:nvSpPr>
          <p:cNvPr id="10" name="Content Placeholder 2"/>
          <p:cNvSpPr txBox="1">
            <a:spLocks/>
          </p:cNvSpPr>
          <p:nvPr/>
        </p:nvSpPr>
        <p:spPr>
          <a:xfrm>
            <a:off x="4876800" y="4800600"/>
            <a:ext cx="3886200" cy="1600200"/>
          </a:xfrm>
          <a:prstGeom prst="rect">
            <a:avLst/>
          </a:prstGeom>
        </p:spPr>
        <p:txBody>
          <a:bodyPr vert="horz">
            <a:normAutofit fontScale="92500" lnSpcReduction="20000"/>
          </a:bodyPr>
          <a:lstStyle/>
          <a:p>
            <a:pPr marL="320040" lvl="4" indent="-320040">
              <a:spcBef>
                <a:spcPts val="700"/>
              </a:spcBef>
              <a:buClr>
                <a:schemeClr val="accent2"/>
              </a:buClr>
              <a:buSzPct val="60000"/>
            </a:pPr>
            <a:r>
              <a:rPr lang="en-US" sz="2000" dirty="0"/>
              <a:t>Are those who depend on insulin or feeding tubes less valuable than others?  </a:t>
            </a:r>
            <a:endParaRPr lang="en-US" sz="2000" dirty="0" smtClean="0"/>
          </a:p>
          <a:p>
            <a:pPr marL="320040" lvl="4" indent="-320040">
              <a:spcBef>
                <a:spcPts val="700"/>
              </a:spcBef>
              <a:buClr>
                <a:schemeClr val="accent2"/>
              </a:buClr>
              <a:buSzPct val="60000"/>
            </a:pPr>
            <a:r>
              <a:rPr lang="en-US" sz="2000" dirty="0" smtClean="0"/>
              <a:t>Since </a:t>
            </a:r>
            <a:r>
              <a:rPr lang="en-US" sz="2000" dirty="0"/>
              <a:t>infants cannot survive without relying on others for food, are they less valuable than </a:t>
            </a:r>
            <a:r>
              <a:rPr lang="en-US" sz="2000" dirty="0" smtClean="0"/>
              <a:t>children?</a:t>
            </a:r>
            <a:endParaRPr kumimoji="0" lang="en-US" sz="2900" b="0" i="0" u="none" strike="noStrike" kern="1200" cap="none" spc="0" normalizeH="0" baseline="0" noProof="0" dirty="0">
              <a:ln>
                <a:noFill/>
              </a:ln>
              <a:solidFill>
                <a:schemeClr val="tx1"/>
              </a:solidFill>
              <a:effectLst/>
              <a:uLnTx/>
              <a:uFillTx/>
              <a:latin typeface="+mn-lt"/>
              <a:ea typeface="+mn-ea"/>
              <a:cs typeface="+mn-cs"/>
            </a:endParaRPr>
          </a:p>
        </p:txBody>
      </p:sp>
      <p:sp>
        <p:nvSpPr>
          <p:cNvPr id="11" name="Content Placeholder 3"/>
          <p:cNvSpPr txBox="1">
            <a:spLocks/>
          </p:cNvSpPr>
          <p:nvPr/>
        </p:nvSpPr>
        <p:spPr>
          <a:xfrm>
            <a:off x="609600" y="4800600"/>
            <a:ext cx="3886200" cy="1600200"/>
          </a:xfrm>
          <a:prstGeom prst="rect">
            <a:avLst/>
          </a:prstGeom>
        </p:spPr>
        <p:txBody>
          <a:bodyPr vert="horz">
            <a:normAutofit/>
          </a:bodyPr>
          <a:lstStyle/>
          <a:p>
            <a:pPr marL="320040" lvl="4" indent="-320040">
              <a:spcBef>
                <a:spcPts val="700"/>
              </a:spcBef>
              <a:buClr>
                <a:schemeClr val="accent2"/>
              </a:buClr>
              <a:buSzPct val="60000"/>
            </a:pPr>
            <a:r>
              <a:rPr lang="en-US" sz="2000" dirty="0" smtClean="0"/>
              <a:t>Does changing </a:t>
            </a:r>
            <a:r>
              <a:rPr lang="en-US" sz="2000" dirty="0"/>
              <a:t>location make someone valuable</a:t>
            </a:r>
            <a:r>
              <a:rPr lang="en-US" sz="2000" dirty="0" smtClean="0"/>
              <a:t>?  </a:t>
            </a:r>
            <a:endParaRPr kumimoji="0" lang="en-US" sz="29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8" dur="500" fill="hold"/>
                                        <p:tgtEl>
                                          <p:spTgt spid="5">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bg/>
                                          </p:spTgt>
                                        </p:tgtEl>
                                        <p:attrNameLst>
                                          <p:attrName>style.visibility</p:attrName>
                                        </p:attrNameLst>
                                      </p:cBhvr>
                                      <p:to>
                                        <p:strVal val="visible"/>
                                      </p:to>
                                    </p:set>
                                    <p:anim calcmode="lin" valueType="num">
                                      <p:cBhvr additive="base">
                                        <p:cTn id="23" dur="500" fill="hold"/>
                                        <p:tgtEl>
                                          <p:spTgt spid="6">
                                            <p:bg/>
                                          </p:spTgt>
                                        </p:tgtEl>
                                        <p:attrNameLst>
                                          <p:attrName>ppt_x</p:attrName>
                                        </p:attrNameLst>
                                      </p:cBhvr>
                                      <p:tavLst>
                                        <p:tav tm="0">
                                          <p:val>
                                            <p:strVal val="#ppt_x"/>
                                          </p:val>
                                        </p:tav>
                                        <p:tav tm="100000">
                                          <p:val>
                                            <p:strVal val="#ppt_x"/>
                                          </p:val>
                                        </p:tav>
                                      </p:tavLst>
                                    </p:anim>
                                    <p:anim calcmode="lin" valueType="num">
                                      <p:cBhvr additive="base">
                                        <p:cTn id="24" dur="500" fill="hold"/>
                                        <p:tgtEl>
                                          <p:spTgt spid="6">
                                            <p:bg/>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6">
                                            <p:txEl>
                                              <p:pRg st="0" end="0"/>
                                            </p:txEl>
                                          </p:spTgt>
                                        </p:tgtEl>
                                        <p:attrNameLst>
                                          <p:attrName>style.visibility</p:attrName>
                                        </p:attrNameLst>
                                      </p:cBhvr>
                                      <p:to>
                                        <p:strVal val="visible"/>
                                      </p:to>
                                    </p:set>
                                    <p:anim calcmode="lin" valueType="num">
                                      <p:cBhvr additive="base">
                                        <p:cTn id="2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additive="base">
                                        <p:cTn id="35" dur="500" fill="hold"/>
                                        <p:tgtEl>
                                          <p:spTgt spid="9"/>
                                        </p:tgtEl>
                                        <p:attrNameLst>
                                          <p:attrName>ppt_x</p:attrName>
                                        </p:attrNameLst>
                                      </p:cBhvr>
                                      <p:tavLst>
                                        <p:tav tm="0">
                                          <p:val>
                                            <p:strVal val="#ppt_x"/>
                                          </p:val>
                                        </p:tav>
                                        <p:tav tm="100000">
                                          <p:val>
                                            <p:strVal val="#ppt_x"/>
                                          </p:val>
                                        </p:tav>
                                      </p:tavLst>
                                    </p:anim>
                                    <p:anim calcmode="lin" valueType="num">
                                      <p:cBhvr additive="base">
                                        <p:cTn id="3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0" end="0"/>
                                            </p:txEl>
                                          </p:spTgt>
                                        </p:tgtEl>
                                        <p:attrNameLst>
                                          <p:attrName>style.visibility</p:attrName>
                                        </p:attrNameLst>
                                      </p:cBhvr>
                                      <p:to>
                                        <p:strVal val="visible"/>
                                      </p:to>
                                    </p:set>
                                    <p:animEffect transition="in" filter="blinds(horizontal)">
                                      <p:cBhvr>
                                        <p:cTn id="41" dur="500"/>
                                        <p:tgtEl>
                                          <p:spTgt spid="3">
                                            <p:txEl>
                                              <p:pRg st="0" end="0"/>
                                            </p:txEl>
                                          </p:spTgt>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3">
                                            <p:txEl>
                                              <p:pRg st="1" end="1"/>
                                            </p:txEl>
                                          </p:spTgt>
                                        </p:tgtEl>
                                        <p:attrNameLst>
                                          <p:attrName>style.visibility</p:attrName>
                                        </p:attrNameLst>
                                      </p:cBhvr>
                                      <p:to>
                                        <p:strVal val="visible"/>
                                      </p:to>
                                    </p:set>
                                    <p:animEffect transition="in" filter="blinds(horizontal)">
                                      <p:cBhvr>
                                        <p:cTn id="44" dur="500"/>
                                        <p:tgtEl>
                                          <p:spTgt spid="3">
                                            <p:txEl>
                                              <p:pRg st="1" end="1"/>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4">
                                            <p:txEl>
                                              <p:pRg st="0" end="0"/>
                                            </p:txEl>
                                          </p:spTgt>
                                        </p:tgtEl>
                                        <p:attrNameLst>
                                          <p:attrName>style.visibility</p:attrName>
                                        </p:attrNameLst>
                                      </p:cBhvr>
                                      <p:to>
                                        <p:strVal val="visible"/>
                                      </p:to>
                                    </p:set>
                                    <p:animEffect transition="in" filter="blinds(horizontal)">
                                      <p:cBhvr>
                                        <p:cTn id="49" dur="500"/>
                                        <p:tgtEl>
                                          <p:spTgt spid="4">
                                            <p:txEl>
                                              <p:pRg st="0" end="0"/>
                                            </p:txEl>
                                          </p:spTgt>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4">
                                            <p:txEl>
                                              <p:pRg st="1" end="1"/>
                                            </p:txEl>
                                          </p:spTgt>
                                        </p:tgtEl>
                                        <p:attrNameLst>
                                          <p:attrName>style.visibility</p:attrName>
                                        </p:attrNameLst>
                                      </p:cBhvr>
                                      <p:to>
                                        <p:strVal val="visible"/>
                                      </p:to>
                                    </p:set>
                                    <p:animEffect transition="in" filter="blinds(horizontal)">
                                      <p:cBhvr>
                                        <p:cTn id="52" dur="500"/>
                                        <p:tgtEl>
                                          <p:spTgt spid="4">
                                            <p:txEl>
                                              <p:pRg st="1" end="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1"/>
                                        </p:tgtEl>
                                        <p:attrNameLst>
                                          <p:attrName>style.visibility</p:attrName>
                                        </p:attrNameLst>
                                      </p:cBhvr>
                                      <p:to>
                                        <p:strVal val="visible"/>
                                      </p:to>
                                    </p:set>
                                    <p:animEffect transition="in" filter="blinds(horizontal)">
                                      <p:cBhvr>
                                        <p:cTn id="57" dur="500"/>
                                        <p:tgtEl>
                                          <p:spTgt spid="11"/>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0"/>
                                        </p:tgtEl>
                                        <p:attrNameLst>
                                          <p:attrName>style.visibility</p:attrName>
                                        </p:attrNameLst>
                                      </p:cBhvr>
                                      <p:to>
                                        <p:strVal val="visible"/>
                                      </p:to>
                                    </p:set>
                                    <p:animEffect transition="in" filter="blinds(horizontal)">
                                      <p:cBhvr>
                                        <p:cTn id="6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build="p"/>
      <p:bldP spid="5" grpId="0" uiExpand="1" build="allAtOnce" animBg="1"/>
      <p:bldP spid="6" grpId="0" uiExpand="1" build="p" animBg="1"/>
      <p:bldP spid="8" grpId="0" animBg="1"/>
      <p:bldP spid="9" grpId="0" animBg="1"/>
      <p:bldP spid="10"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2"/>
          </p:nvPr>
        </p:nvSpPr>
        <p:spPr>
          <a:xfrm>
            <a:off x="609600" y="1752600"/>
            <a:ext cx="1600200" cy="4572000"/>
          </a:xfrm>
        </p:spPr>
        <p:txBody>
          <a:bodyPr/>
          <a:lstStyle/>
          <a:p>
            <a:endParaRPr lang="en-US" dirty="0"/>
          </a:p>
        </p:txBody>
      </p:sp>
      <p:sp>
        <p:nvSpPr>
          <p:cNvPr id="4" name="Content Placeholder 3"/>
          <p:cNvSpPr>
            <a:spLocks noGrp="1"/>
          </p:cNvSpPr>
          <p:nvPr>
            <p:ph sz="quarter" idx="1"/>
          </p:nvPr>
        </p:nvSpPr>
        <p:spPr>
          <a:xfrm>
            <a:off x="2362200" y="1752600"/>
            <a:ext cx="6400800" cy="4648200"/>
          </a:xfrm>
        </p:spPr>
        <p:txBody>
          <a:bodyPr>
            <a:normAutofit/>
          </a:bodyPr>
          <a:lstStyle/>
          <a:p>
            <a:pPr marL="320040" lvl="1" indent="-320040">
              <a:spcBef>
                <a:spcPts val="700"/>
              </a:spcBef>
              <a:buClr>
                <a:schemeClr val="accent2"/>
              </a:buClr>
              <a:buSzPct val="60000"/>
              <a:buNone/>
            </a:pPr>
            <a:r>
              <a:rPr lang="en-US" sz="2800" dirty="0" smtClean="0"/>
              <a:t>	</a:t>
            </a:r>
            <a:r>
              <a:rPr lang="en-US" sz="3600" i="1" dirty="0" smtClean="0"/>
              <a:t>“The revelation of the Gospel of life is given to us as a good to be shared with all people. . . .  Our own joy would not be complete if we failed to share this Gospel with others but kept it only for ourselves.”  </a:t>
            </a:r>
          </a:p>
          <a:p>
            <a:pPr marL="320040" lvl="1" indent="-320040">
              <a:spcBef>
                <a:spcPts val="700"/>
              </a:spcBef>
              <a:buClr>
                <a:schemeClr val="accent2"/>
              </a:buClr>
              <a:buSzPct val="60000"/>
              <a:buNone/>
            </a:pPr>
            <a:r>
              <a:rPr lang="en-US" sz="3600" i="1" dirty="0" smtClean="0"/>
              <a:t>				</a:t>
            </a:r>
            <a:r>
              <a:rPr lang="en-US" sz="2400" dirty="0" err="1" smtClean="0"/>
              <a:t>Evangelium</a:t>
            </a:r>
            <a:r>
              <a:rPr lang="en-US" sz="2400" dirty="0" smtClean="0"/>
              <a:t> Vitae n. 101.</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half" idx="2"/>
          </p:nvPr>
        </p:nvSpPr>
        <p:spPr/>
        <p:txBody>
          <a:bodyPr>
            <a:normAutofit lnSpcReduction="10000"/>
          </a:bodyPr>
          <a:lstStyle/>
          <a:p>
            <a:r>
              <a:rPr lang="en-US" dirty="0" smtClean="0"/>
              <a:t>Speak the truth with compassion.</a:t>
            </a:r>
          </a:p>
          <a:p>
            <a:r>
              <a:rPr lang="en-US" dirty="0" smtClean="0"/>
              <a:t>Pray and let the Holy Spirit speak through you.</a:t>
            </a:r>
            <a:endParaRPr lang="en-US" dirty="0"/>
          </a:p>
        </p:txBody>
      </p:sp>
      <p:sp>
        <p:nvSpPr>
          <p:cNvPr id="3" name="Title 2"/>
          <p:cNvSpPr>
            <a:spLocks noGrp="1"/>
          </p:cNvSpPr>
          <p:nvPr>
            <p:ph type="title"/>
          </p:nvPr>
        </p:nvSpPr>
        <p:spPr/>
        <p:txBody>
          <a:bodyPr/>
          <a:lstStyle/>
          <a:p>
            <a:r>
              <a:rPr lang="en-US" dirty="0" smtClean="0"/>
              <a:t>Tough Questions</a:t>
            </a:r>
            <a:endParaRPr lang="en-US" dirty="0"/>
          </a:p>
        </p:txBody>
      </p:sp>
      <p:pic>
        <p:nvPicPr>
          <p:cNvPr id="7" name="Picture Placeholder 6" descr="C:\Documents and Settings\johanna.coughlin\Local Settings\Temporary Internet Files\Content.IE5\FSYVG2F7\MP900315598[1].jpg"/>
          <p:cNvPicPr>
            <a:picLocks noGrp="1"/>
          </p:cNvPicPr>
          <p:nvPr>
            <p:ph type="pic" idx="1"/>
          </p:nvPr>
        </p:nvPicPr>
        <p:blipFill>
          <a:blip r:embed="rId2" cstate="print">
            <a:duotone>
              <a:schemeClr val="accent5">
                <a:shade val="45000"/>
                <a:satMod val="135000"/>
              </a:schemeClr>
              <a:prstClr val="white"/>
            </a:duotone>
          </a:blip>
          <a:srcRect t="7771" b="7771"/>
          <a:stretch>
            <a:fillRect/>
          </a:stretch>
        </p:blipFill>
        <p:spPr bwMode="auto">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2"/>
          </p:nvPr>
        </p:nvSpPr>
        <p:spPr>
          <a:xfrm>
            <a:off x="4495800" y="1905000"/>
            <a:ext cx="3886200" cy="4408967"/>
          </a:xfrm>
        </p:spPr>
        <p:txBody>
          <a:bodyPr>
            <a:normAutofit fontScale="77500" lnSpcReduction="20000"/>
          </a:bodyPr>
          <a:lstStyle/>
          <a:p>
            <a:pPr>
              <a:buNone/>
            </a:pPr>
            <a:r>
              <a:rPr lang="en-US" dirty="0" smtClean="0"/>
              <a:t>	</a:t>
            </a:r>
            <a:r>
              <a:rPr lang="en-US" sz="3000" i="1" dirty="0" smtClean="0"/>
              <a:t>“First they came for the Jews, and I did not speak out because I was not a Jew. Then they came for the Communists, and I did not speak out because I was not a Communist. Then they came for the trade unionists, and I did not speak out because I was not a trade unionist. Then they came for me, and there was no one left to speak out for me.”  </a:t>
            </a:r>
          </a:p>
          <a:p>
            <a:pPr>
              <a:buNone/>
            </a:pPr>
            <a:r>
              <a:rPr lang="en-US" dirty="0" smtClean="0"/>
              <a:t>		- Rev. Martin </a:t>
            </a:r>
            <a:r>
              <a:rPr lang="en-US" dirty="0" err="1" smtClean="0"/>
              <a:t>Niemöller</a:t>
            </a:r>
            <a:endParaRPr lang="en-US" dirty="0" smtClean="0"/>
          </a:p>
          <a:p>
            <a:endParaRPr lang="en-US" dirty="0"/>
          </a:p>
        </p:txBody>
      </p:sp>
      <p:pic>
        <p:nvPicPr>
          <p:cNvPr id="5" name="Content Placeholder 4" descr="C:\Documents and Settings\johanna.coughlin\Local Settings\Temporary Internet Files\Content.IE5\S7U4E26V\MP900049975[1].jpg"/>
          <p:cNvPicPr>
            <a:picLocks noGrp="1"/>
          </p:cNvPicPr>
          <p:nvPr>
            <p:ph sz="quarter" idx="1"/>
          </p:nvPr>
        </p:nvPicPr>
        <p:blipFill>
          <a:blip r:embed="rId3" cstate="print"/>
          <a:srcRect/>
          <a:stretch>
            <a:fillRect/>
          </a:stretch>
        </p:blipFill>
        <p:spPr bwMode="auto">
          <a:xfrm>
            <a:off x="1066800" y="1905000"/>
            <a:ext cx="2918460" cy="40274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585</TotalTime>
  <Words>970</Words>
  <Application>Microsoft Office PowerPoint</Application>
  <PresentationFormat>On-screen Show (4:3)</PresentationFormat>
  <Paragraphs>89</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Median</vt:lpstr>
      <vt:lpstr>Defending the Truth</vt:lpstr>
      <vt:lpstr>Slide 2</vt:lpstr>
      <vt:lpstr>Moral Neutrality is not Possible</vt:lpstr>
      <vt:lpstr>Only One Essential Question</vt:lpstr>
      <vt:lpstr>The only differences between that zygote or embryo and you today are:</vt:lpstr>
      <vt:lpstr>Slide 6</vt:lpstr>
      <vt:lpstr>Tough Questions</vt:lpstr>
      <vt:lpstr>Slide 8</vt:lpstr>
    </vt:vector>
  </TitlesOfParts>
  <Company>Archdiocese of Batimore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Defending the Truth </dc:title>
  <dc:creator>johanna.coughlin</dc:creator>
  <cp:lastModifiedBy>johanna.coughlin</cp:lastModifiedBy>
  <cp:revision>17</cp:revision>
  <dcterms:created xsi:type="dcterms:W3CDTF">2011-05-03T02:49:07Z</dcterms:created>
  <dcterms:modified xsi:type="dcterms:W3CDTF">2011-05-25T22:07:21Z</dcterms:modified>
</cp:coreProperties>
</file>