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60" r:id="rId3"/>
    <p:sldId id="257" r:id="rId4"/>
    <p:sldId id="258" r:id="rId5"/>
    <p:sldId id="259" r:id="rId6"/>
    <p:sldId id="261" r:id="rId7"/>
    <p:sldId id="262" r:id="rId8"/>
    <p:sldId id="263" r:id="rId9"/>
    <p:sldId id="264" r:id="rId10"/>
    <p:sldId id="283" r:id="rId11"/>
    <p:sldId id="284" r:id="rId12"/>
    <p:sldId id="285" r:id="rId13"/>
    <p:sldId id="286" r:id="rId14"/>
    <p:sldId id="287" r:id="rId15"/>
    <p:sldId id="288" r:id="rId16"/>
    <p:sldId id="289" r:id="rId17"/>
    <p:sldId id="290" r:id="rId18"/>
    <p:sldId id="291" r:id="rId19"/>
    <p:sldId id="276" r:id="rId20"/>
    <p:sldId id="277" r:id="rId21"/>
    <p:sldId id="269" r:id="rId22"/>
    <p:sldId id="270" r:id="rId23"/>
    <p:sldId id="278" r:id="rId24"/>
    <p:sldId id="279" r:id="rId25"/>
    <p:sldId id="271" r:id="rId26"/>
    <p:sldId id="268" r:id="rId27"/>
    <p:sldId id="280" r:id="rId28"/>
    <p:sldId id="265" r:id="rId29"/>
    <p:sldId id="272" r:id="rId30"/>
    <p:sldId id="281" r:id="rId31"/>
    <p:sldId id="273" r:id="rId32"/>
    <p:sldId id="274" r:id="rId33"/>
    <p:sldId id="282"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F81BD"/>
    <a:srgbClr val="2E507A"/>
    <a:srgbClr val="29486D"/>
    <a:srgbClr val="88A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F59B72-6937-469D-B80E-5AA28740CAEA}" type="datetimeFigureOut">
              <a:rPr lang="en-US" smtClean="0"/>
              <a:t>4/30/2014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EBA0DD-DEE8-4880-8EF4-1B97C66B5C7D}" type="slidenum">
              <a:rPr lang="en-US" smtClean="0"/>
              <a:t>‹#›</a:t>
            </a:fld>
            <a:endParaRPr lang="en-US"/>
          </a:p>
        </p:txBody>
      </p:sp>
    </p:spTree>
    <p:extLst>
      <p:ext uri="{BB962C8B-B14F-4D97-AF65-F5344CB8AC3E}">
        <p14:creationId xmlns:p14="http://schemas.microsoft.com/office/powerpoint/2010/main" val="23377086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2F3A4-0647-4EE0-8A3B-20D3145AA366}"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30121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2F3A4-0647-4EE0-8A3B-20D3145AA366}"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364759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2F3A4-0647-4EE0-8A3B-20D3145AA366}"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357620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2F3A4-0647-4EE0-8A3B-20D3145AA366}"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340086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2F3A4-0647-4EE0-8A3B-20D3145AA366}"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226731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82F3A4-0647-4EE0-8A3B-20D3145AA366}"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1601666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2F3A4-0647-4EE0-8A3B-20D3145AA366}" type="datetimeFigureOut">
              <a:rPr lang="en-US" smtClean="0"/>
              <a:t>4/30/2014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37918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2F3A4-0647-4EE0-8A3B-20D3145AA366}" type="datetimeFigureOut">
              <a:rPr lang="en-US" smtClean="0"/>
              <a:t>4/30/2014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26227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2F3A4-0647-4EE0-8A3B-20D3145AA366}" type="datetimeFigureOut">
              <a:rPr lang="en-US" smtClean="0"/>
              <a:t>4/30/2014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156637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2F3A4-0647-4EE0-8A3B-20D3145AA366}"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275894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2F3A4-0647-4EE0-8A3B-20D3145AA366}"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C31EF-1A07-496E-AD12-06E80405D16C}" type="slidenum">
              <a:rPr lang="en-US" smtClean="0"/>
              <a:t>‹#›</a:t>
            </a:fld>
            <a:endParaRPr lang="en-US"/>
          </a:p>
        </p:txBody>
      </p:sp>
    </p:spTree>
    <p:extLst>
      <p:ext uri="{BB962C8B-B14F-4D97-AF65-F5344CB8AC3E}">
        <p14:creationId xmlns:p14="http://schemas.microsoft.com/office/powerpoint/2010/main" val="64479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2F3A4-0647-4EE0-8A3B-20D3145AA366}" type="datetimeFigureOut">
              <a:rPr lang="en-US" smtClean="0"/>
              <a:t>4/30/2014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C31EF-1A07-496E-AD12-06E80405D16C}" type="slidenum">
              <a:rPr lang="en-US" smtClean="0"/>
              <a:t>‹#›</a:t>
            </a:fld>
            <a:endParaRPr lang="en-US"/>
          </a:p>
        </p:txBody>
      </p:sp>
    </p:spTree>
    <p:extLst>
      <p:ext uri="{BB962C8B-B14F-4D97-AF65-F5344CB8AC3E}">
        <p14:creationId xmlns:p14="http://schemas.microsoft.com/office/powerpoint/2010/main" val="2093542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www.usccb.org/bible/matthew/11#48011028-2"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Training for</a:t>
            </a:r>
            <a:br>
              <a:rPr lang="en-US" dirty="0" smtClean="0"/>
            </a:br>
            <a:r>
              <a:rPr lang="en-US" dirty="0" smtClean="0"/>
              <a:t>Crisis Response</a:t>
            </a:r>
            <a:endParaRPr lang="en-US" dirty="0"/>
          </a:p>
        </p:txBody>
      </p:sp>
      <p:sp>
        <p:nvSpPr>
          <p:cNvPr id="3" name="Subtitle 2"/>
          <p:cNvSpPr>
            <a:spLocks noGrp="1"/>
          </p:cNvSpPr>
          <p:nvPr>
            <p:ph type="subTitle" idx="1"/>
          </p:nvPr>
        </p:nvSpPr>
        <p:spPr/>
        <p:txBody>
          <a:bodyPr/>
          <a:lstStyle/>
          <a:p>
            <a:r>
              <a:rPr lang="en-US" dirty="0" smtClean="0"/>
              <a:t>April 26, 2014</a:t>
            </a:r>
            <a:endParaRPr lang="en-US" dirty="0"/>
          </a:p>
        </p:txBody>
      </p:sp>
    </p:spTree>
    <p:extLst>
      <p:ext uri="{BB962C8B-B14F-4D97-AF65-F5344CB8AC3E}">
        <p14:creationId xmlns:p14="http://schemas.microsoft.com/office/powerpoint/2010/main" val="159472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a:t>
            </a:r>
            <a:endParaRPr lang="en-US" dirty="0"/>
          </a:p>
        </p:txBody>
      </p:sp>
      <p:sp>
        <p:nvSpPr>
          <p:cNvPr id="3" name="Subtitle 2"/>
          <p:cNvSpPr>
            <a:spLocks noGrp="1"/>
          </p:cNvSpPr>
          <p:nvPr>
            <p:ph type="subTitle" idx="1"/>
          </p:nvPr>
        </p:nvSpPr>
        <p:spPr/>
        <p:txBody>
          <a:bodyPr/>
          <a:lstStyle/>
          <a:p>
            <a:r>
              <a:rPr lang="en-US" dirty="0" smtClean="0"/>
              <a:t>Archdiocesan Response Team</a:t>
            </a:r>
            <a:endParaRPr lang="en-US" dirty="0"/>
          </a:p>
        </p:txBody>
      </p:sp>
    </p:spTree>
    <p:extLst>
      <p:ext uri="{BB962C8B-B14F-4D97-AF65-F5344CB8AC3E}">
        <p14:creationId xmlns:p14="http://schemas.microsoft.com/office/powerpoint/2010/main" val="3936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are</a:t>
            </a:r>
            <a:endParaRPr lang="en-US" dirty="0"/>
          </a:p>
        </p:txBody>
      </p:sp>
      <p:sp>
        <p:nvSpPr>
          <p:cNvPr id="3" name="Content Placeholder 2"/>
          <p:cNvSpPr>
            <a:spLocks noGrp="1"/>
          </p:cNvSpPr>
          <p:nvPr>
            <p:ph idx="1"/>
          </p:nvPr>
        </p:nvSpPr>
        <p:spPr/>
        <p:txBody>
          <a:bodyPr/>
          <a:lstStyle/>
          <a:p>
            <a:r>
              <a:rPr lang="en-US" dirty="0" smtClean="0"/>
              <a:t>School/parish has received bad news</a:t>
            </a:r>
          </a:p>
          <a:p>
            <a:r>
              <a:rPr lang="en-US" dirty="0" smtClean="0"/>
              <a:t>Administrator has notified </a:t>
            </a:r>
            <a:r>
              <a:rPr lang="en-US" dirty="0" err="1" smtClean="0"/>
              <a:t>AoB</a:t>
            </a:r>
            <a:endParaRPr lang="en-US" dirty="0" smtClean="0"/>
          </a:p>
          <a:p>
            <a:r>
              <a:rPr lang="en-US" dirty="0" smtClean="0"/>
              <a:t>Team has been requested</a:t>
            </a:r>
          </a:p>
          <a:p>
            <a:r>
              <a:rPr lang="en-US" b="1" dirty="0" smtClean="0"/>
              <a:t>Point person is designated as central contact for school/parish and team</a:t>
            </a:r>
            <a:endParaRPr lang="en-US" b="1" dirty="0"/>
          </a:p>
        </p:txBody>
      </p:sp>
    </p:spTree>
    <p:extLst>
      <p:ext uri="{BB962C8B-B14F-4D97-AF65-F5344CB8AC3E}">
        <p14:creationId xmlns:p14="http://schemas.microsoft.com/office/powerpoint/2010/main" val="135247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Point Person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Point person acts as liaison between all constituents- </a:t>
            </a:r>
            <a:r>
              <a:rPr lang="en-US" dirty="0" err="1" smtClean="0"/>
              <a:t>AoB</a:t>
            </a:r>
            <a:r>
              <a:rPr lang="en-US" dirty="0" smtClean="0"/>
              <a:t>, school/parish, and the ART members assigned to the situation</a:t>
            </a:r>
          </a:p>
          <a:p>
            <a:r>
              <a:rPr lang="en-US" dirty="0" smtClean="0"/>
              <a:t>Point supports site leader (principal/DRE/youth minister) in putting together all communications</a:t>
            </a:r>
          </a:p>
          <a:p>
            <a:r>
              <a:rPr lang="en-US" dirty="0" smtClean="0"/>
              <a:t>Point works with administrator to determine resources on property and determine how to utilize them- counselor, priests, </a:t>
            </a:r>
          </a:p>
          <a:p>
            <a:r>
              <a:rPr lang="en-US" dirty="0" smtClean="0"/>
              <a:t>Point directs the actions of the ART the day of the event</a:t>
            </a:r>
          </a:p>
          <a:p>
            <a:r>
              <a:rPr lang="en-US" dirty="0" smtClean="0"/>
              <a:t>Point provides summary to </a:t>
            </a:r>
            <a:r>
              <a:rPr lang="en-US" dirty="0" err="1" smtClean="0"/>
              <a:t>AoB</a:t>
            </a:r>
            <a:r>
              <a:rPr lang="en-US" dirty="0" smtClean="0"/>
              <a:t> after the event</a:t>
            </a:r>
          </a:p>
          <a:p>
            <a:r>
              <a:rPr lang="en-US" dirty="0" smtClean="0"/>
              <a:t>Whenever possible, point is left to provide support and problem solve during the event, rather than being assigned to a specific group or task</a:t>
            </a:r>
          </a:p>
          <a:p>
            <a:endParaRPr lang="en-US" dirty="0" smtClean="0"/>
          </a:p>
          <a:p>
            <a:endParaRPr lang="en-US" dirty="0" smtClean="0"/>
          </a:p>
          <a:p>
            <a:endParaRPr lang="en-US" dirty="0"/>
          </a:p>
        </p:txBody>
      </p:sp>
    </p:spTree>
    <p:extLst>
      <p:ext uri="{BB962C8B-B14F-4D97-AF65-F5344CB8AC3E}">
        <p14:creationId xmlns:p14="http://schemas.microsoft.com/office/powerpoint/2010/main" val="1051453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508001" y="1611950"/>
            <a:ext cx="6447501" cy="4905229"/>
          </a:xfrm>
        </p:spPr>
        <p:txBody>
          <a:bodyPr>
            <a:normAutofit fontScale="62500" lnSpcReduction="20000"/>
          </a:bodyPr>
          <a:lstStyle/>
          <a:p>
            <a:r>
              <a:rPr lang="en-US" dirty="0" smtClean="0"/>
              <a:t>Faculty/staff is notified by phone tree ASAP</a:t>
            </a:r>
          </a:p>
          <a:p>
            <a:r>
              <a:rPr lang="en-US" dirty="0" smtClean="0"/>
              <a:t>Meeting is scheduled 30 minutes prior to the next school day (earlier if the emotional impact is very high)- nice to have coffee and light breakfast, if possible</a:t>
            </a:r>
          </a:p>
          <a:p>
            <a:r>
              <a:rPr lang="en-US" dirty="0" smtClean="0"/>
              <a:t>Point works with administrator to put together a statement for faculty, plan faculty meeting</a:t>
            </a:r>
          </a:p>
          <a:p>
            <a:r>
              <a:rPr lang="en-US" dirty="0" smtClean="0"/>
              <a:t>Point arrives 30 minutes before faculty meeting to finalize arrangements</a:t>
            </a:r>
          </a:p>
          <a:p>
            <a:r>
              <a:rPr lang="en-US" dirty="0" smtClean="0"/>
              <a:t>Faculty meeting- run jointly by administrator and point</a:t>
            </a:r>
          </a:p>
          <a:p>
            <a:r>
              <a:rPr lang="en-US" dirty="0" smtClean="0"/>
              <a:t>Team disseminates to provide classroom/hall support- someone is available in a quiet room to work with students unable to stay in class</a:t>
            </a:r>
          </a:p>
          <a:p>
            <a:r>
              <a:rPr lang="en-US" dirty="0" smtClean="0"/>
              <a:t>Process in classroom groups</a:t>
            </a:r>
          </a:p>
          <a:p>
            <a:r>
              <a:rPr lang="en-US" dirty="0" smtClean="0"/>
              <a:t>Return to routine</a:t>
            </a:r>
          </a:p>
          <a:p>
            <a:r>
              <a:rPr lang="en-US" dirty="0" smtClean="0"/>
              <a:t>Team meets to debrief</a:t>
            </a:r>
          </a:p>
          <a:p>
            <a:endParaRPr lang="en-US" dirty="0" smtClean="0"/>
          </a:p>
          <a:p>
            <a:endParaRPr lang="en-US" dirty="0" smtClean="0"/>
          </a:p>
          <a:p>
            <a:endParaRPr lang="en-US" dirty="0"/>
          </a:p>
        </p:txBody>
      </p:sp>
    </p:spTree>
    <p:extLst>
      <p:ext uri="{BB962C8B-B14F-4D97-AF65-F5344CB8AC3E}">
        <p14:creationId xmlns:p14="http://schemas.microsoft.com/office/powerpoint/2010/main" val="404574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Meeting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Introduce team</a:t>
            </a:r>
          </a:p>
          <a:p>
            <a:r>
              <a:rPr lang="en-US" dirty="0" smtClean="0"/>
              <a:t>Debrief staff using the debriefing triangle</a:t>
            </a:r>
          </a:p>
          <a:p>
            <a:r>
              <a:rPr lang="en-US" dirty="0" smtClean="0"/>
              <a:t>Set up plans for the day</a:t>
            </a:r>
          </a:p>
          <a:p>
            <a:pPr lvl="1"/>
            <a:r>
              <a:rPr lang="en-US" dirty="0" smtClean="0"/>
              <a:t>Who will be assigned where- assign team as needed to most sensitive areas</a:t>
            </a:r>
          </a:p>
          <a:p>
            <a:pPr lvl="1"/>
            <a:r>
              <a:rPr lang="en-US" dirty="0" smtClean="0"/>
              <a:t>How to debrief the class</a:t>
            </a:r>
          </a:p>
          <a:p>
            <a:pPr lvl="1"/>
            <a:r>
              <a:rPr lang="en-US" dirty="0" smtClean="0"/>
              <a:t>Plan for an activity</a:t>
            </a:r>
          </a:p>
          <a:p>
            <a:pPr lvl="1"/>
            <a:r>
              <a:rPr lang="en-US" dirty="0" smtClean="0"/>
              <a:t> Pastoral Care cross</a:t>
            </a:r>
          </a:p>
          <a:p>
            <a:pPr lvl="1"/>
            <a:r>
              <a:rPr lang="en-US" dirty="0" smtClean="0"/>
              <a:t>When normal schedule will resume</a:t>
            </a:r>
          </a:p>
          <a:p>
            <a:pPr lvl="1"/>
            <a:r>
              <a:rPr lang="en-US" dirty="0" smtClean="0"/>
              <a:t>How long team will remain</a:t>
            </a:r>
          </a:p>
          <a:p>
            <a:r>
              <a:rPr lang="en-US" dirty="0" smtClean="0"/>
              <a:t>Control rumors- be as truthful as possible, respecting family’s privacy</a:t>
            </a:r>
          </a:p>
          <a:p>
            <a:r>
              <a:rPr lang="en-US" dirty="0" smtClean="0"/>
              <a:t>Identifying areas/students/staff of greatest concern</a:t>
            </a:r>
          </a:p>
          <a:p>
            <a:r>
              <a:rPr lang="en-US" dirty="0" smtClean="0"/>
              <a:t>Staff needs to be given sufficient time to process before meeting students</a:t>
            </a:r>
            <a:endParaRPr lang="en-US" dirty="0"/>
          </a:p>
        </p:txBody>
      </p:sp>
    </p:spTree>
    <p:extLst>
      <p:ext uri="{BB962C8B-B14F-4D97-AF65-F5344CB8AC3E}">
        <p14:creationId xmlns:p14="http://schemas.microsoft.com/office/powerpoint/2010/main" val="191026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447501" cy="1320800"/>
          </a:xfrm>
        </p:spPr>
        <p:txBody>
          <a:bodyPr/>
          <a:lstStyle/>
          <a:p>
            <a:r>
              <a:rPr lang="en-US" dirty="0" smtClean="0"/>
              <a:t>Debriefing Triangle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49506" y="2489094"/>
            <a:ext cx="6153573" cy="3461385"/>
          </a:xfrm>
        </p:spPr>
      </p:pic>
    </p:spTree>
    <p:extLst>
      <p:ext uri="{BB962C8B-B14F-4D97-AF65-F5344CB8AC3E}">
        <p14:creationId xmlns:p14="http://schemas.microsoft.com/office/powerpoint/2010/main" val="337453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 suicide</a:t>
            </a:r>
            <a:endParaRPr lang="en-US" dirty="0"/>
          </a:p>
        </p:txBody>
      </p:sp>
      <p:sp>
        <p:nvSpPr>
          <p:cNvPr id="3" name="Content Placeholder 2"/>
          <p:cNvSpPr>
            <a:spLocks noGrp="1"/>
          </p:cNvSpPr>
          <p:nvPr>
            <p:ph idx="1"/>
          </p:nvPr>
        </p:nvSpPr>
        <p:spPr/>
        <p:txBody>
          <a:bodyPr/>
          <a:lstStyle/>
          <a:p>
            <a:r>
              <a:rPr lang="en-US" dirty="0" smtClean="0"/>
              <a:t>VERIFY</a:t>
            </a:r>
          </a:p>
          <a:p>
            <a:r>
              <a:rPr lang="en-US" dirty="0" smtClean="0"/>
              <a:t>Can only share details that we have permission to share or are part of public record</a:t>
            </a:r>
          </a:p>
          <a:p>
            <a:r>
              <a:rPr lang="en-US" dirty="0" smtClean="0"/>
              <a:t>Understand the pastoral nature of church teaching</a:t>
            </a:r>
          </a:p>
          <a:p>
            <a:r>
              <a:rPr lang="en-US" dirty="0" smtClean="0"/>
              <a:t>Kids can tell if you are “snowing” them</a:t>
            </a:r>
          </a:p>
          <a:p>
            <a:r>
              <a:rPr lang="en-US" dirty="0" smtClean="0"/>
              <a:t>Do not publicly share method</a:t>
            </a:r>
          </a:p>
          <a:p>
            <a:endParaRPr lang="en-US" dirty="0" smtClean="0"/>
          </a:p>
          <a:p>
            <a:endParaRPr lang="en-US" dirty="0" smtClean="0"/>
          </a:p>
        </p:txBody>
      </p:sp>
    </p:spTree>
    <p:extLst>
      <p:ext uri="{BB962C8B-B14F-4D97-AF65-F5344CB8AC3E}">
        <p14:creationId xmlns:p14="http://schemas.microsoft.com/office/powerpoint/2010/main" val="166205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circumstances- media</a:t>
            </a:r>
            <a:endParaRPr lang="en-US" dirty="0"/>
          </a:p>
        </p:txBody>
      </p:sp>
      <p:sp>
        <p:nvSpPr>
          <p:cNvPr id="3" name="Content Placeholder 2"/>
          <p:cNvSpPr>
            <a:spLocks noGrp="1"/>
          </p:cNvSpPr>
          <p:nvPr>
            <p:ph idx="1"/>
          </p:nvPr>
        </p:nvSpPr>
        <p:spPr/>
        <p:txBody>
          <a:bodyPr/>
          <a:lstStyle/>
          <a:p>
            <a:r>
              <a:rPr lang="en-US" dirty="0" smtClean="0"/>
              <a:t>If the situation might bring media attention, </a:t>
            </a:r>
            <a:r>
              <a:rPr lang="en-US" dirty="0" err="1" smtClean="0"/>
              <a:t>AoB</a:t>
            </a:r>
            <a:r>
              <a:rPr lang="en-US" dirty="0" smtClean="0"/>
              <a:t> must be notified</a:t>
            </a:r>
          </a:p>
          <a:p>
            <a:r>
              <a:rPr lang="en-US" dirty="0" smtClean="0"/>
              <a:t>Sean Caine will direct media response</a:t>
            </a:r>
          </a:p>
          <a:p>
            <a:r>
              <a:rPr lang="en-US" dirty="0" smtClean="0"/>
              <a:t>No one is required to speak to the media</a:t>
            </a:r>
          </a:p>
          <a:p>
            <a:r>
              <a:rPr lang="en-US" dirty="0" smtClean="0"/>
              <a:t>Media is not allowed on private property</a:t>
            </a:r>
          </a:p>
          <a:p>
            <a:r>
              <a:rPr lang="en-US" dirty="0" smtClean="0"/>
              <a:t>Staff will need to set up situation that best protects students</a:t>
            </a:r>
          </a:p>
        </p:txBody>
      </p:sp>
    </p:spTree>
    <p:extLst>
      <p:ext uri="{BB962C8B-B14F-4D97-AF65-F5344CB8AC3E}">
        <p14:creationId xmlns:p14="http://schemas.microsoft.com/office/powerpoint/2010/main" val="358670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 up a timeline for the events that need to occur to support this crisis</a:t>
            </a:r>
          </a:p>
          <a:p>
            <a:r>
              <a:rPr lang="en-US" dirty="0" smtClean="0"/>
              <a:t>List any essential questions</a:t>
            </a:r>
          </a:p>
          <a:p>
            <a:r>
              <a:rPr lang="en-US" dirty="0" smtClean="0"/>
              <a:t>Divide and assign your team</a:t>
            </a:r>
          </a:p>
          <a:p>
            <a:r>
              <a:rPr lang="en-US" dirty="0" smtClean="0"/>
              <a:t>Put together a list of important details for communications to families</a:t>
            </a:r>
          </a:p>
          <a:p>
            <a:r>
              <a:rPr lang="en-US" dirty="0" smtClean="0"/>
              <a:t>Put together a list of conversation starters for each level of the debriefing triangle</a:t>
            </a:r>
          </a:p>
          <a:p>
            <a:r>
              <a:rPr lang="en-US" dirty="0" smtClean="0"/>
              <a:t>List populations of greatest concern</a:t>
            </a:r>
            <a:endParaRPr lang="en-US" dirty="0"/>
          </a:p>
        </p:txBody>
      </p:sp>
    </p:spTree>
    <p:extLst>
      <p:ext uri="{BB962C8B-B14F-4D97-AF65-F5344CB8AC3E}">
        <p14:creationId xmlns:p14="http://schemas.microsoft.com/office/powerpoint/2010/main" val="1455311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Tree>
    <p:extLst>
      <p:ext uri="{BB962C8B-B14F-4D97-AF65-F5344CB8AC3E}">
        <p14:creationId xmlns:p14="http://schemas.microsoft.com/office/powerpoint/2010/main" val="376194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00"/>
            <a:ext cx="9144000" cy="6845300"/>
          </a:xfrm>
          <a:prstGeom prst="rect">
            <a:avLst/>
          </a:prstGeom>
          <a:solidFill>
            <a:srgbClr val="2E5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sd.keepcalm-o-matic.co.uk/i/keep-calm-and-introduce-yoursel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700"/>
            <a:ext cx="5867400"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457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2" name="Rectangle 1"/>
          <p:cNvSpPr/>
          <p:nvPr/>
        </p:nvSpPr>
        <p:spPr>
          <a:xfrm>
            <a:off x="4554187" y="1613292"/>
            <a:ext cx="4572000" cy="4832092"/>
          </a:xfrm>
          <a:prstGeom prst="rect">
            <a:avLst/>
          </a:prstGeom>
        </p:spPr>
        <p:txBody>
          <a:bodyPr>
            <a:spAutoFit/>
          </a:bodyPr>
          <a:lstStyle/>
          <a:p>
            <a:pPr marL="285750" indent="-285750" fontAlgn="base">
              <a:buFont typeface="Wingdings"/>
              <a:buChar char="Ø"/>
            </a:pPr>
            <a:r>
              <a:rPr lang="en-US" sz="2800" dirty="0" smtClean="0"/>
              <a:t>Who is the primary contact with parents / family?</a:t>
            </a:r>
          </a:p>
          <a:p>
            <a:pPr marL="285750" indent="-285750" fontAlgn="base">
              <a:buFont typeface="Wingdings"/>
              <a:buChar char="Ø"/>
            </a:pPr>
            <a:r>
              <a:rPr lang="en-US" sz="2800" dirty="0" smtClean="0"/>
              <a:t>What are the details of the diagnosis that they are willing to share? With whom?</a:t>
            </a:r>
          </a:p>
          <a:p>
            <a:pPr marL="285750" indent="-285750" fontAlgn="base">
              <a:buFont typeface="Wingdings"/>
              <a:buChar char="Ø"/>
            </a:pPr>
            <a:r>
              <a:rPr lang="en-US" sz="2800" dirty="0" smtClean="0"/>
              <a:t>Who are the community players that need to be involved?</a:t>
            </a:r>
          </a:p>
          <a:p>
            <a:pPr marL="285750" indent="-285750" fontAlgn="base">
              <a:buFont typeface="Wingdings"/>
              <a:buChar char="Ø"/>
            </a:pPr>
            <a:r>
              <a:rPr lang="en-US" sz="2800" dirty="0" smtClean="0"/>
              <a:t>What are our goals?   (Continually re-assess)</a:t>
            </a:r>
            <a:endParaRPr lang="en-US" sz="2800" dirty="0"/>
          </a:p>
        </p:txBody>
      </p:sp>
    </p:spTree>
    <p:extLst>
      <p:ext uri="{BB962C8B-B14F-4D97-AF65-F5344CB8AC3E}">
        <p14:creationId xmlns:p14="http://schemas.microsoft.com/office/powerpoint/2010/main" val="3761940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70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2" descr="http://images.fineartamerica.com/images-medium-large/fall-leaf-carlos-caet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706173"/>
            <a:ext cx="4419601" cy="3151827"/>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70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2" descr="http://images.fineartamerica.com/images-medium-large/fall-leaf-carlos-caet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706173"/>
            <a:ext cx="4419601" cy="3151827"/>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19601" y="587139"/>
            <a:ext cx="4572000" cy="5262979"/>
          </a:xfrm>
          <a:prstGeom prst="rect">
            <a:avLst/>
          </a:prstGeom>
        </p:spPr>
        <p:txBody>
          <a:bodyPr>
            <a:spAutoFit/>
          </a:bodyPr>
          <a:lstStyle/>
          <a:p>
            <a:pPr marL="285750" indent="-285750" fontAlgn="base">
              <a:buFont typeface="Wingdings"/>
              <a:buChar char="Ø"/>
            </a:pPr>
            <a:r>
              <a:rPr lang="en-US" sz="2800" dirty="0" smtClean="0"/>
              <a:t>What are the physical implications?  Emotional / behavioral implications (reluctance to return)?  Learning disabilities? </a:t>
            </a:r>
          </a:p>
          <a:p>
            <a:pPr marL="285750" indent="-285750" fontAlgn="base">
              <a:buFont typeface="Wingdings"/>
              <a:buChar char="Ø"/>
            </a:pPr>
            <a:r>
              <a:rPr lang="en-US" sz="2800" dirty="0" smtClean="0"/>
              <a:t>Implications of part-time attendance?  Home work / work from home?</a:t>
            </a:r>
          </a:p>
          <a:p>
            <a:pPr marL="285750" indent="-285750" fontAlgn="base">
              <a:buFont typeface="Wingdings"/>
              <a:buChar char="Ø"/>
            </a:pPr>
            <a:r>
              <a:rPr lang="en-US" sz="2800" dirty="0"/>
              <a:t> </a:t>
            </a:r>
            <a:r>
              <a:rPr lang="en-US" sz="2800" dirty="0" smtClean="0"/>
              <a:t>Be </a:t>
            </a:r>
            <a:r>
              <a:rPr lang="en-US" sz="2800" dirty="0"/>
              <a:t>cognizant of the variety of resources available locally and nationally to students and their </a:t>
            </a:r>
            <a:r>
              <a:rPr lang="en-US" sz="2800" dirty="0" smtClean="0"/>
              <a:t>families</a:t>
            </a:r>
            <a:endParaRPr lang="en-US" sz="2800" dirty="0"/>
          </a:p>
        </p:txBody>
      </p:sp>
    </p:spTree>
    <p:extLst>
      <p:ext uri="{BB962C8B-B14F-4D97-AF65-F5344CB8AC3E}">
        <p14:creationId xmlns:p14="http://schemas.microsoft.com/office/powerpoint/2010/main" val="208296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descr="http://images.fineartamerica.com/images-medium-large/fall-leaf-carlos-caet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0.gstatic.com/images?q=tbn:ANd9GcS0tDOCz_FEknixl0Tr1h099gsxqT2bk5cXNsR2Ad0lx0PTmhnc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706173"/>
            <a:ext cx="4419601" cy="3151827"/>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855" y="1371600"/>
            <a:ext cx="2944038" cy="1587677"/>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855" y="838200"/>
            <a:ext cx="2081255" cy="533400"/>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33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2" descr="http://images.fineartamerica.com/images-medium-large/fall-leaf-carlos-caet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0.gstatic.com/images?q=tbn:ANd9GcS0tDOCz_FEknixl0Tr1h099gsxqT2bk5cXNsR2Ad0lx0PTmhnc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706173"/>
            <a:ext cx="4419601" cy="3151827"/>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855" y="1371600"/>
            <a:ext cx="2944038" cy="1587677"/>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855" y="838200"/>
            <a:ext cx="2081255" cy="533400"/>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29200" y="355964"/>
            <a:ext cx="3962400" cy="5386090"/>
          </a:xfrm>
          <a:prstGeom prst="rect">
            <a:avLst/>
          </a:prstGeom>
        </p:spPr>
        <p:txBody>
          <a:bodyPr wrap="square">
            <a:spAutoFit/>
          </a:bodyPr>
          <a:lstStyle/>
          <a:p>
            <a:pPr marL="285750" indent="-285750" fontAlgn="base">
              <a:buFont typeface="Wingdings" panose="05000000000000000000" pitchFamily="2" charset="2"/>
              <a:buChar char="Ø"/>
            </a:pPr>
            <a:r>
              <a:rPr lang="en-US" sz="2200" dirty="0" smtClean="0"/>
              <a:t>Communicate first with parents of the diagnosed.  They control release of information.</a:t>
            </a:r>
          </a:p>
          <a:p>
            <a:pPr marL="285750" indent="-285750" fontAlgn="base">
              <a:buFont typeface="Wingdings" panose="05000000000000000000" pitchFamily="2" charset="2"/>
              <a:buChar char="Ø"/>
            </a:pPr>
            <a:r>
              <a:rPr lang="en-US" sz="2200" dirty="0" smtClean="0"/>
              <a:t>Communicate, resource parents</a:t>
            </a:r>
          </a:p>
          <a:p>
            <a:pPr marL="285750" indent="-285750" fontAlgn="base">
              <a:buFont typeface="Wingdings" panose="05000000000000000000" pitchFamily="2" charset="2"/>
              <a:buChar char="Ø"/>
            </a:pPr>
            <a:r>
              <a:rPr lang="en-US" sz="2200" dirty="0" smtClean="0"/>
              <a:t>Communicate with students providing straightforward</a:t>
            </a:r>
            <a:r>
              <a:rPr lang="en-US" sz="2200" dirty="0"/>
              <a:t>, reassuring answers to children's questions </a:t>
            </a:r>
            <a:endParaRPr lang="en-US" sz="2200" dirty="0" smtClean="0"/>
          </a:p>
          <a:p>
            <a:pPr marL="285750" indent="-285750" fontAlgn="base">
              <a:buFont typeface="Arial" panose="020B0604020202020204" pitchFamily="34" charset="0"/>
              <a:buChar char="•"/>
            </a:pPr>
            <a:r>
              <a:rPr lang="en-US" sz="1600" dirty="0" smtClean="0"/>
              <a:t>Address myths, reduce fear, confusion</a:t>
            </a:r>
            <a:r>
              <a:rPr lang="en-US" sz="1600" dirty="0"/>
              <a:t>:</a:t>
            </a:r>
          </a:p>
          <a:p>
            <a:pPr marL="285750" indent="-285750" fontAlgn="base">
              <a:buFont typeface="Arial" panose="020B0604020202020204" pitchFamily="34" charset="0"/>
              <a:buChar char="•"/>
            </a:pPr>
            <a:r>
              <a:rPr lang="en-US" sz="1600" dirty="0" smtClean="0"/>
              <a:t>Is it contagious?</a:t>
            </a:r>
          </a:p>
          <a:p>
            <a:pPr marL="285750" indent="-285750" fontAlgn="base">
              <a:buFont typeface="Arial" panose="020B0604020202020204" pitchFamily="34" charset="0"/>
              <a:buChar char="•"/>
            </a:pPr>
            <a:r>
              <a:rPr lang="en-US" sz="1600" dirty="0" smtClean="0"/>
              <a:t>How </a:t>
            </a:r>
            <a:r>
              <a:rPr lang="en-US" sz="1600" dirty="0"/>
              <a:t>did he/she </a:t>
            </a:r>
            <a:r>
              <a:rPr lang="en-US" sz="1600" dirty="0" smtClean="0"/>
              <a:t>it?</a:t>
            </a:r>
            <a:endParaRPr lang="en-US" sz="1600" dirty="0"/>
          </a:p>
          <a:p>
            <a:pPr marL="285750" indent="-285750" fontAlgn="base">
              <a:buFont typeface="Arial" panose="020B0604020202020204" pitchFamily="34" charset="0"/>
              <a:buChar char="•"/>
            </a:pPr>
            <a:r>
              <a:rPr lang="en-US" sz="1600" dirty="0" smtClean="0"/>
              <a:t>What </a:t>
            </a:r>
            <a:r>
              <a:rPr lang="en-US" sz="1600" dirty="0"/>
              <a:t>are my chances of </a:t>
            </a:r>
            <a:r>
              <a:rPr lang="en-US" sz="1600" dirty="0" smtClean="0"/>
              <a:t>getting it? </a:t>
            </a:r>
            <a:endParaRPr lang="en-US" sz="1600" dirty="0"/>
          </a:p>
          <a:p>
            <a:pPr marL="285750" indent="-285750" fontAlgn="base">
              <a:buFont typeface="Arial" panose="020B0604020202020204" pitchFamily="34" charset="0"/>
              <a:buChar char="•"/>
            </a:pPr>
            <a:r>
              <a:rPr lang="en-US" sz="1600" dirty="0" smtClean="0"/>
              <a:t>Will it go </a:t>
            </a:r>
            <a:r>
              <a:rPr lang="en-US" sz="1600" dirty="0"/>
              <a:t>away</a:t>
            </a:r>
            <a:r>
              <a:rPr lang="en-US" sz="1600" dirty="0" smtClean="0"/>
              <a:t>? come </a:t>
            </a:r>
            <a:r>
              <a:rPr lang="en-US" sz="1600" dirty="0"/>
              <a:t>back</a:t>
            </a:r>
            <a:r>
              <a:rPr lang="en-US" sz="1600" dirty="0" smtClean="0"/>
              <a:t>?</a:t>
            </a:r>
          </a:p>
          <a:p>
            <a:pPr marL="285750" indent="-285750" fontAlgn="base">
              <a:buFont typeface="Wingdings" panose="05000000000000000000" pitchFamily="2" charset="2"/>
              <a:buChar char="Ø"/>
            </a:pPr>
            <a:r>
              <a:rPr lang="en-US" sz="2200" dirty="0" smtClean="0"/>
              <a:t>Encourage Student to </a:t>
            </a:r>
            <a:r>
              <a:rPr lang="en-US" sz="2200" dirty="0"/>
              <a:t>speak about their </a:t>
            </a:r>
            <a:r>
              <a:rPr lang="en-US" sz="2200" dirty="0" smtClean="0"/>
              <a:t>feelings</a:t>
            </a:r>
            <a:endParaRPr lang="en-US" sz="2200" dirty="0"/>
          </a:p>
        </p:txBody>
      </p:sp>
    </p:spTree>
    <p:extLst>
      <p:ext uri="{BB962C8B-B14F-4D97-AF65-F5344CB8AC3E}">
        <p14:creationId xmlns:p14="http://schemas.microsoft.com/office/powerpoint/2010/main" val="2038427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descr="http://images.fineartamerica.com/images-medium-large/fall-leaf-carlos-caet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0.gstatic.com/images?q=tbn:ANd9GcS0tDOCz_FEknixl0Tr1h099gsxqT2bk5cXNsR2Ad0lx0PTmhnc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856" y="-22197"/>
            <a:ext cx="5410200" cy="6850063"/>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4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2" descr="http://images.fineartamerica.com/images-medium-large/fall-leaf-carlos-caeta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0.gstatic.com/images?q=tbn:ANd9GcS0tDOCz_FEknixl0Tr1h099gsxqT2bk5cXNsR2Ad0lx0PTmhnc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856" y="-22197"/>
            <a:ext cx="5410200" cy="6850063"/>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60375" y="409674"/>
            <a:ext cx="5026025" cy="5262979"/>
          </a:xfrm>
          <a:prstGeom prst="rect">
            <a:avLst/>
          </a:prstGeom>
          <a:solidFill>
            <a:srgbClr val="FFFFFF">
              <a:alpha val="67059"/>
            </a:srgbClr>
          </a:solidFill>
        </p:spPr>
        <p:txBody>
          <a:bodyPr wrap="square">
            <a:spAutoFit/>
          </a:bodyPr>
          <a:lstStyle/>
          <a:p>
            <a:pPr marL="285750" indent="-285750" fontAlgn="base">
              <a:buFont typeface="Wingdings" panose="05000000000000000000" pitchFamily="2" charset="2"/>
              <a:buChar char="Ø"/>
            </a:pPr>
            <a:r>
              <a:rPr lang="en-US" sz="2800" dirty="0" smtClean="0"/>
              <a:t>Communicate first with parents of the diagnosed.</a:t>
            </a:r>
          </a:p>
          <a:p>
            <a:pPr marL="285750" indent="-285750" fontAlgn="base">
              <a:buFont typeface="Wingdings" panose="05000000000000000000" pitchFamily="2" charset="2"/>
              <a:buChar char="Ø"/>
            </a:pPr>
            <a:r>
              <a:rPr lang="en-US" sz="2800" dirty="0" smtClean="0"/>
              <a:t>Recognize the potential for long-term absences. Continue to provide communication and needs assessment regarding what is wanted and needed</a:t>
            </a:r>
          </a:p>
          <a:p>
            <a:pPr marL="285750" indent="-285750" fontAlgn="base">
              <a:buFont typeface="Wingdings" panose="05000000000000000000" pitchFamily="2" charset="2"/>
              <a:buChar char="Ø"/>
            </a:pPr>
            <a:r>
              <a:rPr lang="en-US" sz="2800" dirty="0" smtClean="0"/>
              <a:t>On-going prayer. Address healing, peace</a:t>
            </a:r>
          </a:p>
          <a:p>
            <a:pPr marL="285750" indent="-285750" fontAlgn="base">
              <a:buFont typeface="Wingdings" panose="05000000000000000000" pitchFamily="2" charset="2"/>
              <a:buChar char="Ø"/>
            </a:pPr>
            <a:r>
              <a:rPr lang="en-US" sz="2800" dirty="0" smtClean="0"/>
              <a:t>Do Something. How to support</a:t>
            </a:r>
          </a:p>
          <a:p>
            <a:pPr marL="285750" indent="-285750" fontAlgn="base">
              <a:buFont typeface="Wingdings" panose="05000000000000000000" pitchFamily="2" charset="2"/>
              <a:buChar char="Ø"/>
            </a:pPr>
            <a:r>
              <a:rPr lang="en-US" sz="2800" dirty="0" smtClean="0"/>
              <a:t>Monitor and Address the needs of “close friends”</a:t>
            </a:r>
            <a:endParaRPr lang="en-US" sz="2800" dirty="0"/>
          </a:p>
        </p:txBody>
      </p:sp>
    </p:spTree>
    <p:extLst>
      <p:ext uri="{BB962C8B-B14F-4D97-AF65-F5344CB8AC3E}">
        <p14:creationId xmlns:p14="http://schemas.microsoft.com/office/powerpoint/2010/main" val="225491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log.youinspire.org/wp-content/uploads/2012/02/zaching.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93" t="8532" r="9084" b="300"/>
          <a:stretch/>
        </p:blipFill>
        <p:spPr bwMode="auto">
          <a:xfrm>
            <a:off x="1841090" y="-1"/>
            <a:ext cx="5550310" cy="682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85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S0tDOCz_FEknixl0Tr1h099gsxqT2bk5cXNsR2Ad0lx0PTmhn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fall-leaf-carlos-caet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423001">
            <a:off x="5757727" y="3390638"/>
            <a:ext cx="511739" cy="228600"/>
          </a:xfrm>
          <a:prstGeom prst="rightArrow">
            <a:avLst/>
          </a:prstGeom>
          <a:solidFill>
            <a:schemeClr val="accent3">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719683">
            <a:off x="6115527" y="3656016"/>
            <a:ext cx="511739" cy="228600"/>
          </a:xfrm>
          <a:prstGeom prst="rightArrow">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856" y="-22197"/>
            <a:ext cx="5410200" cy="6850063"/>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19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PUmEjO_W5g/UB_C_Si6kiI/AAAAAAAAAVU/P3OlLYcyRdw/s1600/Jesus+sta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943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S0tDOCz_FEknixl0Tr1h099gsxqT2bk5cXNsR2Ad0lx0PTmhn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fall-leaf-carlos-caet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519340" y="3339430"/>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423001">
            <a:off x="5757727" y="3390638"/>
            <a:ext cx="511739" cy="228600"/>
          </a:xfrm>
          <a:prstGeom prst="rightArrow">
            <a:avLst/>
          </a:prstGeom>
          <a:solidFill>
            <a:schemeClr val="accent3">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6720" y="3712528"/>
            <a:ext cx="1323973" cy="646331"/>
          </a:xfrm>
          <a:prstGeom prst="rect">
            <a:avLst/>
          </a:prstGeom>
          <a:noFill/>
        </p:spPr>
        <p:txBody>
          <a:bodyPr wrap="square" rtlCol="0">
            <a:spAutoFit/>
          </a:bodyPr>
          <a:lstStyle/>
          <a:p>
            <a:r>
              <a:rPr lang="en-US" sz="3600" dirty="0" smtClean="0"/>
              <a:t>Life</a:t>
            </a:r>
            <a:endParaRPr lang="en-US" sz="3600" dirty="0"/>
          </a:p>
        </p:txBody>
      </p:sp>
      <p:sp>
        <p:nvSpPr>
          <p:cNvPr id="23" name="Rectangle 22"/>
          <p:cNvSpPr/>
          <p:nvPr/>
        </p:nvSpPr>
        <p:spPr>
          <a:xfrm>
            <a:off x="-23856" y="-22196"/>
            <a:ext cx="9091656" cy="31432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856" y="3121058"/>
            <a:ext cx="3059565" cy="1069941"/>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53943" y="3111584"/>
            <a:ext cx="1833622" cy="1069941"/>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938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S0tDOCz_FEknixl0Tr1h099gsxqT2bk5cXNsR2Ad0lx0PTmhn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fall-leaf-carlos-caet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519340" y="3339430"/>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423001">
            <a:off x="5757727" y="3390638"/>
            <a:ext cx="511739" cy="228600"/>
          </a:xfrm>
          <a:prstGeom prst="rightArrow">
            <a:avLst/>
          </a:prstGeom>
          <a:solidFill>
            <a:schemeClr val="accent3">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976720" y="3712528"/>
            <a:ext cx="1323973" cy="646331"/>
          </a:xfrm>
          <a:prstGeom prst="rect">
            <a:avLst/>
          </a:prstGeom>
          <a:noFill/>
        </p:spPr>
        <p:txBody>
          <a:bodyPr wrap="square" rtlCol="0">
            <a:spAutoFit/>
          </a:bodyPr>
          <a:lstStyle/>
          <a:p>
            <a:r>
              <a:rPr lang="en-US" sz="3600" dirty="0" smtClean="0"/>
              <a:t>Life</a:t>
            </a:r>
            <a:endParaRPr lang="en-US" sz="3600" dirty="0"/>
          </a:p>
        </p:txBody>
      </p:sp>
      <p:sp>
        <p:nvSpPr>
          <p:cNvPr id="23" name="Rectangle 22"/>
          <p:cNvSpPr/>
          <p:nvPr/>
        </p:nvSpPr>
        <p:spPr>
          <a:xfrm>
            <a:off x="-23856" y="-22196"/>
            <a:ext cx="9091656" cy="31432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856" y="3121058"/>
            <a:ext cx="3059565" cy="1069941"/>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53943" y="3111584"/>
            <a:ext cx="1833622" cy="1069941"/>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803503" y="513113"/>
            <a:ext cx="3962400" cy="2677656"/>
          </a:xfrm>
          <a:prstGeom prst="rect">
            <a:avLst/>
          </a:prstGeom>
          <a:solidFill>
            <a:srgbClr val="FFFFFF">
              <a:alpha val="67059"/>
            </a:srgbClr>
          </a:solidFill>
        </p:spPr>
        <p:txBody>
          <a:bodyPr wrap="square">
            <a:spAutoFit/>
          </a:bodyPr>
          <a:lstStyle/>
          <a:p>
            <a:pPr marL="285750" indent="-285750" fontAlgn="base">
              <a:buFont typeface="Wingdings" panose="05000000000000000000" pitchFamily="2" charset="2"/>
              <a:buChar char="Ø"/>
            </a:pPr>
            <a:r>
              <a:rPr lang="en-US" sz="2800" dirty="0" smtClean="0"/>
              <a:t>Engaged in plans regarding transition, return</a:t>
            </a:r>
          </a:p>
          <a:p>
            <a:pPr marL="285750" indent="-285750" fontAlgn="base">
              <a:buFont typeface="Wingdings" panose="05000000000000000000" pitchFamily="2" charset="2"/>
              <a:buChar char="Ø"/>
            </a:pPr>
            <a:r>
              <a:rPr lang="en-US" sz="2800" dirty="0" smtClean="0"/>
              <a:t>Celebrate, recognize the community’s support</a:t>
            </a:r>
          </a:p>
          <a:p>
            <a:pPr marL="285750" indent="-285750" fontAlgn="base">
              <a:buFont typeface="Wingdings" panose="05000000000000000000" pitchFamily="2" charset="2"/>
              <a:buChar char="Ø"/>
            </a:pPr>
            <a:r>
              <a:rPr lang="en-US" sz="2800" dirty="0" smtClean="0"/>
              <a:t>Get back to normal.</a:t>
            </a:r>
          </a:p>
        </p:txBody>
      </p:sp>
    </p:spTree>
    <p:extLst>
      <p:ext uri="{BB962C8B-B14F-4D97-AF65-F5344CB8AC3E}">
        <p14:creationId xmlns:p14="http://schemas.microsoft.com/office/powerpoint/2010/main" val="2415171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S0tDOCz_FEknixl0Tr1h099gsxqT2bk5cXNsR2Ad0lx0PTmhn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fall-leaf-carlos-caet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hanongrey.files.wordpress.com/2012/03/barren-tre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352504"/>
            <a:ext cx="2174875" cy="1920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3361916"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17" name="TextBox 16"/>
          <p:cNvSpPr txBox="1"/>
          <p:nvPr/>
        </p:nvSpPr>
        <p:spPr>
          <a:xfrm>
            <a:off x="4876800" y="3701903"/>
            <a:ext cx="1752600" cy="646331"/>
          </a:xfrm>
          <a:prstGeom prst="rect">
            <a:avLst/>
          </a:prstGeom>
          <a:noFill/>
        </p:spPr>
        <p:txBody>
          <a:bodyPr wrap="square" rtlCol="0">
            <a:spAutoFit/>
          </a:bodyPr>
          <a:lstStyle/>
          <a:p>
            <a:r>
              <a:rPr lang="en-US" sz="3600" dirty="0" smtClean="0"/>
              <a:t>Death</a:t>
            </a:r>
            <a:endParaRPr lang="en-US" sz="36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511187" y="3324643"/>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423001">
            <a:off x="5757727" y="3390638"/>
            <a:ext cx="511739" cy="228600"/>
          </a:xfrm>
          <a:prstGeom prst="rightArrow">
            <a:avLst/>
          </a:prstGeom>
          <a:solidFill>
            <a:schemeClr val="accent3">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719683">
            <a:off x="6115527" y="3656016"/>
            <a:ext cx="511739" cy="228600"/>
          </a:xfrm>
          <a:prstGeom prst="rightArrow">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856" y="-22196"/>
            <a:ext cx="9091656" cy="31432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53943" y="3111585"/>
            <a:ext cx="1833622" cy="393354"/>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76720" y="3712528"/>
            <a:ext cx="1323973" cy="646331"/>
          </a:xfrm>
          <a:prstGeom prst="rect">
            <a:avLst/>
          </a:prstGeom>
          <a:noFill/>
        </p:spPr>
        <p:txBody>
          <a:bodyPr wrap="square" rtlCol="0">
            <a:spAutoFit/>
          </a:bodyPr>
          <a:lstStyle/>
          <a:p>
            <a:r>
              <a:rPr lang="en-US" sz="3600" dirty="0" smtClean="0"/>
              <a:t>Life</a:t>
            </a:r>
            <a:endParaRPr lang="en-US" sz="3600" dirty="0"/>
          </a:p>
        </p:txBody>
      </p:sp>
      <p:sp>
        <p:nvSpPr>
          <p:cNvPr id="23" name="Rectangle 22"/>
          <p:cNvSpPr/>
          <p:nvPr/>
        </p:nvSpPr>
        <p:spPr>
          <a:xfrm>
            <a:off x="0" y="3121058"/>
            <a:ext cx="3886200" cy="2898742"/>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17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S0tDOCz_FEknixl0Tr1h099gsxqT2bk5cXNsR2Ad0lx0PTmhn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fall-leaf-carlos-caet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hanongrey.files.wordpress.com/2012/03/barren-tre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352504"/>
            <a:ext cx="2174875" cy="1920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3361916"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17" name="TextBox 16"/>
          <p:cNvSpPr txBox="1"/>
          <p:nvPr/>
        </p:nvSpPr>
        <p:spPr>
          <a:xfrm>
            <a:off x="4876800" y="3701903"/>
            <a:ext cx="1752600" cy="646331"/>
          </a:xfrm>
          <a:prstGeom prst="rect">
            <a:avLst/>
          </a:prstGeom>
          <a:noFill/>
        </p:spPr>
        <p:txBody>
          <a:bodyPr wrap="square" rtlCol="0">
            <a:spAutoFit/>
          </a:bodyPr>
          <a:lstStyle/>
          <a:p>
            <a:r>
              <a:rPr lang="en-US" sz="3600" dirty="0" smtClean="0"/>
              <a:t>Death</a:t>
            </a:r>
            <a:endParaRPr lang="en-US" sz="36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511187" y="3324643"/>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423001">
            <a:off x="5757727" y="3390638"/>
            <a:ext cx="511739" cy="228600"/>
          </a:xfrm>
          <a:prstGeom prst="rightArrow">
            <a:avLst/>
          </a:prstGeom>
          <a:solidFill>
            <a:schemeClr val="accent3">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719683">
            <a:off x="6115527" y="3656016"/>
            <a:ext cx="511739" cy="228600"/>
          </a:xfrm>
          <a:prstGeom prst="rightArrow">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856" y="-22196"/>
            <a:ext cx="9091656" cy="3143256"/>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53943" y="3111585"/>
            <a:ext cx="1833622" cy="393354"/>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976720" y="3712528"/>
            <a:ext cx="1323973" cy="646331"/>
          </a:xfrm>
          <a:prstGeom prst="rect">
            <a:avLst/>
          </a:prstGeom>
          <a:noFill/>
        </p:spPr>
        <p:txBody>
          <a:bodyPr wrap="square" rtlCol="0">
            <a:spAutoFit/>
          </a:bodyPr>
          <a:lstStyle/>
          <a:p>
            <a:r>
              <a:rPr lang="en-US" sz="3600" dirty="0" smtClean="0"/>
              <a:t>Life</a:t>
            </a:r>
            <a:endParaRPr lang="en-US" sz="3600" dirty="0"/>
          </a:p>
        </p:txBody>
      </p:sp>
      <p:sp>
        <p:nvSpPr>
          <p:cNvPr id="23" name="Rectangle 22"/>
          <p:cNvSpPr/>
          <p:nvPr/>
        </p:nvSpPr>
        <p:spPr>
          <a:xfrm>
            <a:off x="0" y="3121058"/>
            <a:ext cx="3886200" cy="2898742"/>
          </a:xfrm>
          <a:prstGeom prst="rect">
            <a:avLst/>
          </a:prstGeom>
          <a:solidFill>
            <a:srgbClr val="FFFFF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82708" y="685665"/>
            <a:ext cx="3962400" cy="5632311"/>
          </a:xfrm>
          <a:prstGeom prst="rect">
            <a:avLst/>
          </a:prstGeom>
          <a:solidFill>
            <a:srgbClr val="FFFFFF">
              <a:alpha val="67059"/>
            </a:srgbClr>
          </a:solidFill>
        </p:spPr>
        <p:txBody>
          <a:bodyPr wrap="square">
            <a:spAutoFit/>
          </a:bodyPr>
          <a:lstStyle/>
          <a:p>
            <a:pPr marL="285750" indent="-285750" fontAlgn="base">
              <a:buFont typeface="Wingdings" panose="05000000000000000000" pitchFamily="2" charset="2"/>
              <a:buChar char="Ø"/>
            </a:pPr>
            <a:r>
              <a:rPr lang="en-US" sz="2800" dirty="0" smtClean="0"/>
              <a:t> </a:t>
            </a:r>
            <a:r>
              <a:rPr lang="en-US" sz="2800" b="1" i="1" dirty="0" smtClean="0"/>
              <a:t>Discretely, </a:t>
            </a:r>
            <a:r>
              <a:rPr lang="en-US" sz="2800" dirty="0" smtClean="0"/>
              <a:t>see it coming</a:t>
            </a:r>
          </a:p>
          <a:p>
            <a:pPr marL="457200" indent="-457200" fontAlgn="base">
              <a:buFont typeface="Courier New" panose="02070309020205020404" pitchFamily="49" charset="0"/>
              <a:buChar char="o"/>
            </a:pPr>
            <a:r>
              <a:rPr lang="en-US" dirty="0" smtClean="0"/>
              <a:t>Plan for communication with parents and students</a:t>
            </a:r>
          </a:p>
          <a:p>
            <a:pPr marL="457200" indent="-457200" fontAlgn="base">
              <a:buFont typeface="Courier New" panose="02070309020205020404" pitchFamily="49" charset="0"/>
              <a:buChar char="o"/>
            </a:pPr>
            <a:r>
              <a:rPr lang="en-US" dirty="0" smtClean="0"/>
              <a:t>Plan for processing, contextualizing the experience</a:t>
            </a:r>
          </a:p>
          <a:p>
            <a:pPr marL="457200" indent="-457200" fontAlgn="base">
              <a:buFont typeface="Courier New" panose="02070309020205020404" pitchFamily="49" charset="0"/>
              <a:buChar char="o"/>
            </a:pPr>
            <a:r>
              <a:rPr lang="en-US" dirty="0" smtClean="0"/>
              <a:t>Plan for commemorating</a:t>
            </a:r>
          </a:p>
          <a:p>
            <a:pPr marL="457200" indent="-457200" fontAlgn="base">
              <a:buFont typeface="Courier New" panose="02070309020205020404" pitchFamily="49" charset="0"/>
              <a:buChar char="o"/>
            </a:pPr>
            <a:r>
              <a:rPr lang="en-US" dirty="0" smtClean="0"/>
              <a:t>Plan for memorializing</a:t>
            </a:r>
          </a:p>
          <a:p>
            <a:pPr marL="285750" indent="-285750" fontAlgn="base">
              <a:buFont typeface="Wingdings" panose="05000000000000000000" pitchFamily="2" charset="2"/>
              <a:buChar char="Ø"/>
            </a:pPr>
            <a:r>
              <a:rPr lang="en-US" sz="2800" dirty="0" smtClean="0"/>
              <a:t> When appropriate, communicate with the parents of the deceased.</a:t>
            </a:r>
          </a:p>
          <a:p>
            <a:pPr marL="285750" indent="-285750" fontAlgn="base">
              <a:buFont typeface="Wingdings" panose="05000000000000000000" pitchFamily="2" charset="2"/>
              <a:buChar char="Ø"/>
            </a:pPr>
            <a:r>
              <a:rPr lang="en-US" sz="2800" dirty="0"/>
              <a:t> </a:t>
            </a:r>
            <a:r>
              <a:rPr lang="en-US" sz="2800" dirty="0" smtClean="0"/>
              <a:t>Implement Plan</a:t>
            </a:r>
          </a:p>
          <a:p>
            <a:pPr marL="285750" indent="-285750" fontAlgn="base">
              <a:buFont typeface="Wingdings" panose="05000000000000000000" pitchFamily="2" charset="2"/>
              <a:buChar char="Ø"/>
            </a:pPr>
            <a:r>
              <a:rPr lang="en-US" sz="2800" dirty="0" smtClean="0"/>
              <a:t>Care for Self</a:t>
            </a:r>
          </a:p>
          <a:p>
            <a:pPr marL="285750" indent="-285750" fontAlgn="base">
              <a:buFont typeface="Wingdings" panose="05000000000000000000" pitchFamily="2" charset="2"/>
              <a:buChar char="Ø"/>
            </a:pPr>
            <a:r>
              <a:rPr lang="en-US" sz="2800" dirty="0" smtClean="0"/>
              <a:t>Get Back to Normal</a:t>
            </a:r>
          </a:p>
        </p:txBody>
      </p:sp>
    </p:spTree>
    <p:extLst>
      <p:ext uri="{BB962C8B-B14F-4D97-AF65-F5344CB8AC3E}">
        <p14:creationId xmlns:p14="http://schemas.microsoft.com/office/powerpoint/2010/main" val="62200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S0tDOCz_FEknixl0Tr1h099gsxqT2bk5cXNsR2Ad0lx0PTmhnc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719" y="838200"/>
            <a:ext cx="2314575" cy="19716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UUEhQWFBUXGBgYFhgYGBUXFxgXHBgXFxsaGBUYHCggGBolHBcVITUhJSkrLi4uGB8zODMsNygtLisBCgoKDg0OGxAQGywkICYsLCwsLCwsLCwsLCwsLCwsLCwsLCwsLCwsLCwsLCwsLCwsLCwsLCwsLCwsLCwsLCwsLP/AABEIAMIBAwMBEQACEQEDEQH/xAAbAAEAAgMBAQAAAAAAAAAAAAAAAgMEBQYBB//EAEAQAAEDAQQHBQUHAgUFAAAAAAEAAhEDBBIhMQUGQVFhcYETIpGhsTJSwdHwI0JigqKy4XLxBxQzksIkNHOz0v/EABoBAQADAQEBAAAAAAAAAAAAAAABAgQDBQb/xAAyEQACAgECAwUHAwUBAAAAAAAAAQIRAwQhEjFBBSJRYXETMoGRobHwFNHhFTNCwfEj/9oADAMBAAIRAxEAPwD7igCAIAgCAIAgCAIAgCAIAgKbXaRTbecYaCJO4ExPKSOkqmSaguKXIhulbJVq7WtvOcGt94kAeJUynGKtukG0lbOetWtFPt6QY6aeN90GMRhnnBxWGeth7SKi9upwlnXEq5HR06gcJaQQciDI8Qt6aatGhOx2gm7ImJicY3xuS1dAkpAQBAEAQBAEAQBAEAQBAEAQBAEAQBAEAQBAEAQBAEAQBAEBo9dat2x1ONwfrb8JWLtCVaeXw+6OWf3GfMqtqqOaGF7ixuLWyboOWA2bV85KcpJK3Xh0MNuqPaDjI6+hXaLKmV2kDcknQN7qES20GfvscOoII8gVt7N7uX1R30771H0Fe6bggCAIAgCAIAgCAIAgCAIAgCAIAgCAIAgCAIAgCAIDGt9rFJoe72LwDz7oMieU3ekrllyLGuJ8uvkVlLh3MhjgQCDIOIIyI4FdE73RY9Ug4LXvST3VOwEBjS1xjNxIwngJy5Lw+080pS9l0W5i1GR3wnJNavLSMxNo7w6+hV4cwXUxOOwK/WyDIo2t9N7XUzDmmRu5HeDl1SOSUJKUeaLRk4u0fSdGaXp1mAhwDolzSRLfmOK+iwamGWNp79V4HowyRki2025rYDSHPcYaBjidpjIKcuZR2ju3yEsiWy5mU0YYmeP9l2R0PVICAIAgCAIAgCAIAgCAIAgCAIAgCAIAgCAIAgIVqQc0tcJa4EEbwcCFEoqSafJkNXsfO7HpirYKtSiftGNcQGkxhmCDBiQZjLFfOQ1OTR5Hj5pdPszEsjxScTejXekWEim+/GDe7E7O9OXRb/6rDhfdd/Cvmdf1Ma5HF2u1OqvL3mXOOJ+ti8dzlOTlLqYpSbdsoexQyD2m3vCdk9cFMeZJeXYTkrtkHtFuEnblyULkCbHDbikdyTrdVaZdUk5Mb4E4DyvL1NDHiyX4L8/2aNMrlZ1i9c3BAEAQBAEAQHgcDkclFpg9UgIAgCAIAgCAIAgMLTFe5Re7cB4yIPQ4rNrM3scMp+BWbqNmXSqBwDgZBAIO8HELvGSlFSXJlk7JKwCAiXgGDhOW48OaiwSUgID55/iDY7tdtTY9v6m4Hyur5ztaHDmUl1X2/EYdTGpWc5QKxpJqzMWu8FG4I5q63QK6Z7w6qy5oFjsc8vX+FNAsa6VXmCVIRLt2A+aulW4O01Ae59Ko8iAXw07wBj0BJHivX7NT4HJ9WbdKu62dSvSNQQGu01pAURTcfvVGMHJxh3g2T0C4ajKsSTfil8/4KTlw0zYruXManbqbnuph4L25t2/z0yXNZYOTgnuiqnFurPbVbqdP23tbwnE8hmUyZoY/eYlOMeZrLNbnWh8N7tMYu3kcxv8Amsscks8qW0ThGbySroboCMluSo0nqAIAgCAIAgCAIAgKLdZ+0pvZ7zSOsYHxXLPiWXHKD6poiStUcZq7rH2LSyqHOYPZj2m7xBOI9F85oO0/YL2WRbfVeXp9jJjzcOzOmsusNmqCRVaODjcP6oXuw12nkr40vXb7mhZYPqW2DStOq97WOBuxH4hGJG+DI8FGn1uLPklCD5fVeXx2JjkUm0jLtDmhpLyA3aTgB12LVNxUXxcizqtzWaD00yteZPfb+puxw+I2Hos2m1Ucvd6r6rx/c5Ysqnt1NutZ2Oe1y0Oa9IOBANO8cdrSMQDsOAWDX6f2sOLwsz6iHFG/A+dildMFeDtF0YC5wSQKwI5KEBTbLwdkFWW7BZmYCs9yD1ucZk4Dmi2BkVG7NgEfypl4A7vU5gFlZdMiXx/uM+cr3Oz/AOwq8/uejp/7aN2tp3CA+Za6aYForBjDNOmDB2OcYl3LIDrvXz2u1CzTqPur6+f7GDPk4nS5GGdN2i6Gds+7lE4/7s/NZ/1Gbh4eJ1+deZz9pKqswqrpA8VzfIoe2Z+M+PFTHbcWfTNU6F2ztcc3y48p7vlB6r6DQxrCpeO/7HoYI1C/E3K2HYIAgCAIAgCAIAgCAID5xrVSDbRUDRGIPUtDj5kr4vtKKhq515fVJmDMqkzRNMHouDdo4lr6pF0tJB2EGCOoTCmpWuZNk6ltqP8Abe939TnH1K9F5JTVybfqyHJvmyqz2l9N4fTddc0yD9Z7VWOSUXxR2aCbTtH1PQukRXpNqDA5OG5wzHx5EL6XTZ1mxqa+Pqeljmpxsyq9IPa5pycCDyIhdZRUouL6lmrVHyGrQLSQ/MSOoXyck1szynsTY6RO76lWTtEHjlFEHlJ3e6GVK5kk2GArMgnY2z3+g+J+HikfEE67sCoYPoGqLQLJTA/H+90r6DQJLBGvP7s9LB/bRuFrOxxOnNcoNWlSa1wi6Kl4wTEOIA4zBnYvH1PaTTlCC8rv8+5kyajmkcPQbn0+K8iBjJTiVIJZwOUqyVgyKdHYFLRJ9W0TAoUtwYweQEeK+lwNeyjXgj08b7qMxdi4QBAEAQBAEAQBAEBVXtLGCXuDRvcYHicFWU4wVydENpczgNZqzH2l5Y5rgQ3EEEHugZhfHdqTjPVScfLfx2X/AAw5WnPY0VdviskHRxKXP9fmu+NVYJUytEfcKhhx+vrakOYN3q9pV9B8jFh9puU7iNxWzS55YZbbrqjriyuDO/s1vY+l2jZgAkg5iBJB4r3oZozhxo3xmpR4kfLq9p7RxdGZJ8cV8vx8W55bdkAMeG1OW4J9Fdogpae+OTv2lQlugAC4ho68tpUvd0DNMCAMhkrPbYFL8SBs+iuYOq1U0xTo03srVGsF682eOYG/ET1K9TQamMIOM3XVGzT5UlTMfW3WYvb2VnMNdg5+IJB2N3Dio1mu4lw4+XiRlz33YnG1mQIXlSMp7Z292ePyUw5BlbAScM1IM+hSwgD0V0gZApkCVNUDttVdFuZTbUqOcS7vNZJuMByN3K8QZ69V7Oj07jFSk34pdF8PE34MdJNnQreaAgCAIAgCAIAgCAICL2AgggEHAg4gjiFDSapg+Xaw6N/y9dzB7J7zP6TOHSCOi+U12nWHI4rlzXoedkhwSo15evO4TmUv4LtB1syD0GMPritKWyRBOl7QUL3gbGg1aFsQXf5uq1rm03ubeEOjaOu3jmrqc4pqLqy0ZyjyZg2eyFoWdRoqSqtwU0Cui6RG0emxI+AIub3mx+L9rkb3QRkUaN0bycz8BwV1sCTjuVQe0m4Xjty5b0rawY1Uycei4t7klF7HlkrpkEKrd6q9ySLTDcMySArR5AupU7o4nM/DkuqVEF9OvAwEpYMihUMifBRYPqjWwIGxfUpUeweoAgCAIAgCAIAgCAIAgOR/xBs0spVNocWeIveV3zXi9sw7kZ+dfP8A4ZtStkzh7y8GjGeOSmCEeK7Y5NbMglTdt2hdGqZBtGYLQyCVM49PkoQJOxVaBCvlKNA17sDK5ryBdTMvYR+L9jlPOSJReJK6PYqeUKd53AZn4KEuJkllqfhyUzBrO0krO+YPGHE9PirIFdapCsC6z07oxGPoN3NXjEGRcHDySwel2MJYAqYwFTmSdnq/rQ0sDK8hwwv5hw2ExiDv2beXsabXrhUcvPx8Tbi1CqpG9paRY8xTl52wDA5uOC2R1MJuob/b5nZZE9o7mWFoR0PUAQBAEAQBAEAQBAcJrvpVlQtp0zeuElxGUnCAdsY+K+e7U1MMjUI71zMWoyKWyOTJXk11Mx4pugCpjuDwAxx9f5XVOlRBsr0LUyD2m7veKhcwZLVHMEbWO7lkknsDWLiC+x4PHJ37TkrQXeRKLbpPdbmfLmr82QZ1KmGi6Nm3ed66VwrYGp0nW2BcJsGJRGHmqAjSOLunxVkCyhT++fyj/l8vHcrxXUkvYd6lsqedpmoJKmycVALqLMc5JwwVkkDr9CasOMOq9wbG/ePP3fVelg0Upbz2X1/g14tO3vI66jSDQGtAAGQC9WMFFVFbGxJJUiasSEAQBAEAQBAEBCpTDhBEhVlFSVMNWc/pnVq+1xovc0kYsLiWu6kyDznovI1XZXEm8MmvJt0zPPDfunz+12Z1Nxa8FrhmDn9cV4M4zhLhmqZjaadMoMqU01RU8lXrcgkCiW4JXV1ILaT/AB2cf5+ud4SrZk8zIoul3RdI8ypm7kBOvi1JA0okEjYuCJL7MZqNAwm8Ot0qy95Eo2dCmBgM9p2n63LsqRBZXdAUSdEHOWh0ys/Mk8qTCsCNkaDM5ZHicDH18VKW5JkdpJkqzZAYwngOPwCAm1gGIx5/JGgX0xKkHVap6ulr+2rNiP8ATac596NmGA5ngvU0OlaftJr0/c26fC0+KR2C9U1hAEAQBAEAQBAEAQBAEBrdNaGp2hsOEOHsuGY+Y4LJq9HDUwp7Po/D+Dnkxqa3PnOmtE1aDoqN7swHDFruR+BxXzeTSZNP7/z6GCcJQe5rgFzjucyRaroCFZEE7vFSgZVnpwZJxiMuviuuN8L3BkA4j6yxVyDKBUNWDW02+0VxjGrJKdH1PtmwPe9Coj7yJRtqRJM5LQkVMfSlQgHeqZGDS1HYLhRIa0uho2jE7htJVluTRlNAAhuAHnx5q9JEWSYlizx1QBTZBV2u5Vsk6jUrRzaz3PfiKZGGwvzHOM+oW/QYVklxPkvv/Bp02PilxPod8vcN4QBAEAQBAEAQBAEAQBAEAQFVps7ajSx7Q5pzBVMmOOSLjJWiGk1TPmGsei/8tXLGklpAc3fBJEHiCCvmNTpvYZeBcuaPOyw4JUa9o4LlRyPSVYgk04qyW4L5Vq2BdZyJO8D45qcbp0wzJYZ6YK6IMa004a6FTowarRx+2bzPoVyh7yLHQWY4FakiprNLV8YWfJzJNUSZgYk5cVQkzmsuNDRifvHeccBwErpHuoMgZ5efoi3IJtbxPolA8fdGzxR0gYzq84KjYOh1Z1nbZWuY6k515wdII3AZHkFs0esjgi01ds0YcygqZ0o11onEMqRxuz4XvivQ/qWN/wCL+n7nf9VHwJM12sznXWCo7eboAHiQpl2lhWyt/nmS9TA6Cy2htRgewy1wkH62rdCanFSjyO8WmrRarEhAEAQBAEAQBAEBrtN6WbZmhzmlwJiARMxORzGHosmr1cdNFSkrt0c8mTgVmgdr0Pu0SebwP+JWJ9rp1wwv4/wzh+q8j20a0vPsBrOB73ngktfke6pfU5y1Mr2NJpO0ms4PqGXQBIwwEnLqVjy5HklxS5nCc3N2zXvYFyaKkHKrB41nopVAnSZI4q1JoExVgEZfW5OaoWZNN4DfM81KdqgxUEtKNEGgsX+u0cT6Fco80WR0tNwa1auUSpzlvrS4lZHzJLrDSLRfd7TvZG4fMq8I9SeRZVqANk5qZbEFcQ2TmVW9iBSecfNESY9qfszKqwRptjmVPCCxrJPJRQLw7YFZoFtKndEAc0SSJNpoe1VqZii52P3R3pP9JBxXXHkywf8A5t+i3+h0hOa2iddYW21wl7msH4g294AL1MS1kt20vWrNUVmfN0baz0ngd+pePBoaPn5rbjhNLvyv4JHeKfVmQupYIAgCAi90CcegJ9FDdA09u1g7Of8Ap67uNyG+KwZtf7N17OT+GxyllroznrbrnVODGNp757zvOB5Lz5drZJbJJfV/nwM8tRLoc3b7W+q++8lx4nIbhuHBY8snldydmeUm3bMds8VSMa3RBktqYLunsVZPtZCEEe02HonMkgcOShkEXvgjcVWtwXtdBDhkc1bkySdWmDiFL8iCFnqzgcSIw34+qLf1JMxjla7VkGiFO7aRzPoVy/yLI3NtfdYVpyukVNJY6IeS93sN8zu5LNCNstyNg6pgXFdJNIqYT3XjJynALmt92CNStJ5JzZJ52wA4nFOSB4yi6bxHKcOuP1moj4klgoHMkdMfWFbfmQX06Yj6+CAvpsjcpBl06MjDNQ4Mk7TVbQoot7RxvPeN0XRuAPrtwXtaDTLHDjfN/TyPQwY1FX1N8vQO4QBAEAQBAEAQGPbLDTqiKjGuHEY9DmOi5ZMOPKqmkysoqXNHHaZ1TdTBdRl7RjdzeOXvevNeNquz5Y1xYt14df5+5kyadreJybqgXlqdmY9aen1uXWNsgtLRuXRUCD2jLHpmppEE3Wc79m35qaGxWKDojA7sfmjiwTpSMCDB4H1UeTFFjK+EBSQeVW43hgVVqnaBe10wRkfJ3yP1mj27xPkYdqZ9vTO+f2lV6kxLtJkvcKbcyT0G0rrm3fCiEjHtD2iGN9hnmUaS2QZj1apcYx5DE+C5trqDwUHmJhvM/AKOLwFExZgMyTv2DwGPmq+pOxc1sZQOSvS6EWeuCsD0jcqgk0KGC2hZXvc1rGlznGAB6k7BxU41KclGKtstGLk6R32g9XG0Yc833/pB4DbzPkvc0+ijj70nb+huxadQ3e7N6txoCAIAgCAIAgCAIAgI1ASCAYMYHOOiiSbVIhnJu1EpkH7V87DDY6jb4hePDsaEV7z+hm/TLxOa0zoKtZvaF5nvjEdfdPNY8+mnh5rbxM2TFKHM1zW7yuByL6YAywXRNIHpfvU8SB4K+OGJU8ZBk06Lzie6PF3QbOqulJkltak2MgfU9c0cELKnWdoiJHXDzlQ8T6MEBRjcQc5wn5eK51Jc0KMauCS2ZvNcM/vNPdnjnj4rhdPYtFNsurXm3i0faP2nJjeJ37Yz4YLv7Su91FVsYLbO0b3eQ+Z8lz7zKl0xgAByEf3ThXUWRBjA5eilMFhEhK8ARLNyrTXIETxTja5g8vKVNMUWXlbnyB0+odUdu5pOPZkjj3myvQ7Nr2r9DVpfefod0vaNwQBAEAQBAEAQBAEAQBAEBGowOBDgCDgQRII4hQ0mqYas+W6yUW0rTUYz2QRHCWgx0JK+X1UODPKK5L9keZliozaRhAF2OQ+tiqk2cidKiJxk/XBdFFdQbGy0oBIAA4cF1iklaBZsBUuRB48gY8MEugYpqb1Csk8pBzx3cB7x+G9QrfIGbonQ3b1LoJDcb59YGW4b8eavj03tZpWdsEW5KjS1XPw7Qd4yAT9664sd3t4IIM8DtWdqcNpL+SMsHGVMg14yy5/BE09uRyom50mFDVAiTjhjvVAIiVX0B52+9WUmuYOg0Zq7VqtBu3QYxd3cOWfktcNFkyLZV67HaGCcuhlWjUWoT3arCOLXA+Uyuj7Jn0kvkdv0r8SqjqTaJN59LhDn/wDxgi7Lyrqvr+xX9LPyM2y6rWii8VaVSmXt2G9BG0HDarx0GoxSU8cla8S8cE4O0zpbLbicKlJ9N+0QXt6PbIjnC9KGdvacWn6WvmtvnRoU/FGaCtCLnqAIAgCAIAgCAIAgCAIDC0lpJlFuMucfZY0S9x4Aeq4Zs8cS33fRLmyk5qJyT9XK9pcajw2leJPekkfl+cLy/wBHmzPjkqvx/YxrBObt7Gwp6ltDYNVx3m6PLHDzWj+mqq4vodP0q8SdPUym1uFR5dvdEHoAIHVT/TYKOzd+ZL0sa2ZobcHNeaZF26YO6N44FedOLjJwl0MUouLplT3AwlEGNXqjZnsAR0iBQsk95+JH3dm/Hf8AWalRb3ZJkucXODW9eC6N9EDt9A6O7KniIc7PgNg+t69TS4fZxt82ejgx8Ed+Zz+lNFdoLXRaO+x4tNHf9oJe0cC5tQcyFl1GH2inBc0+JfH/AIyc0OKPmcSwh7ZXje8rPNJOYWgHMYDHZszUcbi/IknSqgDDPaNv8qyakQQfJ4BG0uQLLMBOKo+9sSfYabpAI2gFfXJ2rPXW5JSAgCAIAgCAIAgCAIAgCAIAgCAICDaYBJjE5naeqhRSdkUTUkhAEBwutFvvWhzRkwBvM5nwmF4esnx5ml02/PmedqJJzNPeLjAGPpzWekjgZNCiGneYxPXyUrzBiWmvcaXHf/Cq8qWzB0upGjr9MV3jAmWTtj73Ld47l6WiwWvaS+Br0+H/ACfwOvXpm01FvFy10Kmx7X0Xf+xnm1w6rJk7meEvG4/7X2ZBxusOgjQtN5jT2NTH8LXGZbw3jgeC8vU6X2WW17r/ACjz8+Pge3IxLXYnlhuMe4DMta5wBzxIGCxzxTb7qb9Ezkot7pGpqYkHZt6iFmID5HEb9v8AKtx1swQNSctinioH0vUTSHa2VoPtUyaZ5DFv6SB0K+j7Py8eBeW37fQ9DTyuHodEtx3CAIAgCAIAgCAIAgCAIAgCAIAgCAIAgKrVaG02F7jAAkqmTIscXKXJESkoq2fO7Q0OcSBiTJPNfPyfU8l7nlOi8kBjHPPAE8MSuceOT7qb+BKi3yRvtH6tVCJquDJ2DvGPQea9HHoMj9519TRHSyfvG+boqmKTqTRAc0tJwJMiJM58slujpoRg4x69epqWKKjSMujSDGhrRDWgAAZAAQAOi7pJKkXSrYmpJNZrGz7AvGdItqj8hDj5A+Ky6xf+Tkv8al8t/sDNq0m1GQ4XmuH8grvKMZxp8mRKKkqZiaJs3Y3qWYkuYd4MAg8QfULjp4PFeP4r88jnijwXEx9I6sWesS4tLHHMsgTxIIInjErnn7Pw5nb2fkRPBCTs5Kpq09lXsXHulwFN8ZtJwn8Q2jhxXjZdBKOXg6N7MySxNT4Sem9RHMZfoPdUIiWEAEjbBnMblpz9lOELxu34HSemaVx3MXV6z22x1L/YvNIx2jYGLd4EzIkrnpFqNO+LhfD1RGNZIO62PpVKoHNDmmQRIPBfQRkpK0bk7JqQEAQBAEAQBAEAQBAEAQBAEAQBAEAQGl0zfr/Y0gCAe+8nug+7xO2BwWDU8eZ+zxr1fT0M+VPJ3Y/EqsGrDWkGo8v/AAgAN67T4hRi7PjHebv7FY6WK97c3wC9A1HqAIAgCAjUYHAg4ggg8ioaTVMGBq+89g1p9qnNN3OmSzzAB6rhpW/ZJPpt8tgbAhaAeoCNSmHCD/Y7COKiUVJUyGrPWjDHFSSeoDDq2dzXX6Zz9ph9k8R7rvVZ5Y5xlxQfquj9PBlGmnaMihVDhI6g5g7QRvXaE1JWiydlisSEAQBAEAQBAEAQBAEAQBAEAQBARqNkRJHLA+OxRJWqIYpUw0ANEAZAJGKiqQSrZElJIQBAEAQBAEBrLD3LRXZsdcqt/MLjvOmD+ZZ8fdyTj40/nt/r6g2a0AIAgCAIAgIhgBJGZz4wopJ2KJKQEAQBAEAQBAEAQBAEAQBAEAQBAEAQBAEAQBAEAQBAauv/AN5S/wDDW/fQ+ZXCX96Po/uiDaLuSEAQBAEAQBAEAQBAEAQBAEA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www.colourbox.com/preview/1523002-152758-single-green-leaf-on-white-background-isolated-with-p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661" y="3886200"/>
            <a:ext cx="2494223" cy="22344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ages.fineartamerica.com/images-medium-large/fall-leaf-carlos-caetan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51347">
            <a:off x="242809" y="693990"/>
            <a:ext cx="2257583" cy="22600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le Lea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54" y="1707149"/>
            <a:ext cx="3048000" cy="20320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hanongrey.files.wordpress.com/2012/03/barren-tre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352504"/>
            <a:ext cx="2174875" cy="19205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484" y="3706173"/>
            <a:ext cx="2435225" cy="646331"/>
          </a:xfrm>
          <a:prstGeom prst="rect">
            <a:avLst/>
          </a:prstGeom>
          <a:noFill/>
        </p:spPr>
        <p:txBody>
          <a:bodyPr wrap="square" rtlCol="0">
            <a:spAutoFit/>
          </a:bodyPr>
          <a:lstStyle/>
          <a:p>
            <a:r>
              <a:rPr lang="en-US" sz="3600" dirty="0" smtClean="0"/>
              <a:t>Notification</a:t>
            </a:r>
            <a:endParaRPr lang="en-US" sz="3600" dirty="0"/>
          </a:p>
        </p:txBody>
      </p:sp>
      <p:sp>
        <p:nvSpPr>
          <p:cNvPr id="12" name="TextBox 11"/>
          <p:cNvSpPr txBox="1"/>
          <p:nvPr/>
        </p:nvSpPr>
        <p:spPr>
          <a:xfrm>
            <a:off x="1371601" y="312738"/>
            <a:ext cx="3048000" cy="1200329"/>
          </a:xfrm>
          <a:prstGeom prst="rect">
            <a:avLst/>
          </a:prstGeom>
          <a:noFill/>
        </p:spPr>
        <p:txBody>
          <a:bodyPr wrap="square" rtlCol="0">
            <a:spAutoFit/>
          </a:bodyPr>
          <a:lstStyle/>
          <a:p>
            <a:pPr algn="ctr"/>
            <a:r>
              <a:rPr lang="en-US" sz="3600" dirty="0" smtClean="0"/>
              <a:t>Environmental Changes</a:t>
            </a:r>
            <a:endParaRPr lang="en-US" sz="3600" dirty="0"/>
          </a:p>
        </p:txBody>
      </p:sp>
      <p:sp>
        <p:nvSpPr>
          <p:cNvPr id="13" name="TextBox 12"/>
          <p:cNvSpPr txBox="1"/>
          <p:nvPr/>
        </p:nvSpPr>
        <p:spPr>
          <a:xfrm>
            <a:off x="914400" y="2579043"/>
            <a:ext cx="1981201" cy="461665"/>
          </a:xfrm>
          <a:prstGeom prst="rect">
            <a:avLst/>
          </a:prstGeom>
          <a:noFill/>
        </p:spPr>
        <p:txBody>
          <a:bodyPr wrap="square" rtlCol="0">
            <a:spAutoFit/>
          </a:bodyPr>
          <a:lstStyle/>
          <a:p>
            <a:r>
              <a:rPr lang="en-US" sz="2400" dirty="0" smtClean="0"/>
              <a:t>For Diagnosed</a:t>
            </a:r>
            <a:endParaRPr lang="en-US" sz="2400" dirty="0"/>
          </a:p>
        </p:txBody>
      </p:sp>
      <p:sp>
        <p:nvSpPr>
          <p:cNvPr id="14" name="TextBox 13"/>
          <p:cNvSpPr txBox="1"/>
          <p:nvPr/>
        </p:nvSpPr>
        <p:spPr>
          <a:xfrm>
            <a:off x="3310093" y="2301187"/>
            <a:ext cx="1981201" cy="830997"/>
          </a:xfrm>
          <a:prstGeom prst="rect">
            <a:avLst/>
          </a:prstGeom>
          <a:noFill/>
        </p:spPr>
        <p:txBody>
          <a:bodyPr wrap="square" rtlCol="0">
            <a:spAutoFit/>
          </a:bodyPr>
          <a:lstStyle/>
          <a:p>
            <a:r>
              <a:rPr lang="en-US" sz="2400" dirty="0" smtClean="0"/>
              <a:t>For </a:t>
            </a:r>
            <a:br>
              <a:rPr lang="en-US" sz="2400" dirty="0" smtClean="0"/>
            </a:br>
            <a:r>
              <a:rPr lang="en-US" sz="2400" dirty="0" smtClean="0"/>
              <a:t>Community</a:t>
            </a:r>
            <a:endParaRPr lang="en-US" sz="2400" dirty="0"/>
          </a:p>
        </p:txBody>
      </p:sp>
      <p:sp>
        <p:nvSpPr>
          <p:cNvPr id="15" name="TextBox 14"/>
          <p:cNvSpPr txBox="1"/>
          <p:nvPr/>
        </p:nvSpPr>
        <p:spPr>
          <a:xfrm>
            <a:off x="6371396" y="1314000"/>
            <a:ext cx="1981201" cy="830997"/>
          </a:xfrm>
          <a:prstGeom prst="rect">
            <a:avLst/>
          </a:prstGeom>
          <a:noFill/>
        </p:spPr>
        <p:txBody>
          <a:bodyPr wrap="square" rtlCol="0">
            <a:spAutoFit/>
          </a:bodyPr>
          <a:lstStyle/>
          <a:p>
            <a:r>
              <a:rPr lang="en-US" sz="2400" dirty="0" smtClean="0"/>
              <a:t>Long-Term</a:t>
            </a:r>
            <a:br>
              <a:rPr lang="en-US" sz="2400" dirty="0" smtClean="0"/>
            </a:br>
            <a:r>
              <a:rPr lang="en-US" sz="2400" dirty="0" smtClean="0"/>
              <a:t>Absence</a:t>
            </a:r>
            <a:endParaRPr lang="en-US" sz="2400" dirty="0"/>
          </a:p>
        </p:txBody>
      </p:sp>
      <p:sp>
        <p:nvSpPr>
          <p:cNvPr id="17" name="TextBox 16"/>
          <p:cNvSpPr txBox="1"/>
          <p:nvPr/>
        </p:nvSpPr>
        <p:spPr>
          <a:xfrm>
            <a:off x="4876800" y="3701903"/>
            <a:ext cx="1752600" cy="646331"/>
          </a:xfrm>
          <a:prstGeom prst="rect">
            <a:avLst/>
          </a:prstGeom>
          <a:noFill/>
        </p:spPr>
        <p:txBody>
          <a:bodyPr wrap="square" rtlCol="0">
            <a:spAutoFit/>
          </a:bodyPr>
          <a:lstStyle/>
          <a:p>
            <a:r>
              <a:rPr lang="en-US" sz="3600" dirty="0" smtClean="0"/>
              <a:t>Death</a:t>
            </a:r>
            <a:endParaRPr lang="en-US" sz="3600" dirty="0"/>
          </a:p>
        </p:txBody>
      </p:sp>
      <p:sp>
        <p:nvSpPr>
          <p:cNvPr id="6" name="Right Arrow 5"/>
          <p:cNvSpPr/>
          <p:nvPr/>
        </p:nvSpPr>
        <p:spPr>
          <a:xfrm rot="14497024">
            <a:off x="2174244" y="328620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8857731">
            <a:off x="2641693" y="3288535"/>
            <a:ext cx="511739" cy="228600"/>
          </a:xfrm>
          <a:prstGeom prst="rightArrow">
            <a:avLst/>
          </a:prstGeom>
          <a:solidFill>
            <a:schemeClr val="accent6">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0423001">
            <a:off x="5757727" y="3390638"/>
            <a:ext cx="511739" cy="228600"/>
          </a:xfrm>
          <a:prstGeom prst="rightArrow">
            <a:avLst/>
          </a:prstGeom>
          <a:solidFill>
            <a:schemeClr val="accent3">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719683">
            <a:off x="6115527" y="3656016"/>
            <a:ext cx="511739" cy="228600"/>
          </a:xfrm>
          <a:prstGeom prst="rightArrow">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517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PUmEjO_W5g/UB_C_Si6kiI/AAAAAAAAAVU/P3OlLYcyRdw/s1600/Jesus+sta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1890" y="1143000"/>
            <a:ext cx="8305800" cy="1200329"/>
          </a:xfrm>
          <a:prstGeom prst="rect">
            <a:avLst/>
          </a:prstGeom>
        </p:spPr>
        <p:txBody>
          <a:bodyPr wrap="square">
            <a:spAutoFit/>
          </a:bodyPr>
          <a:lstStyle/>
          <a:p>
            <a:r>
              <a:rPr lang="en-US" sz="3600" dirty="0" smtClean="0">
                <a:solidFill>
                  <a:srgbClr val="FFFF00"/>
                </a:solidFill>
                <a:effectLst>
                  <a:outerShdw blurRad="38100" dist="38100" dir="2700000" algn="tl">
                    <a:srgbClr val="000000">
                      <a:alpha val="43137"/>
                    </a:srgbClr>
                  </a:outerShdw>
                </a:effectLst>
              </a:rPr>
              <a:t>“</a:t>
            </a:r>
            <a:r>
              <a:rPr lang="en-US" sz="3600" dirty="0">
                <a:solidFill>
                  <a:srgbClr val="FFFF00"/>
                </a:solidFill>
                <a:effectLst>
                  <a:outerShdw blurRad="38100" dist="38100" dir="2700000" algn="tl">
                    <a:srgbClr val="000000">
                      <a:alpha val="43137"/>
                    </a:srgbClr>
                  </a:outerShdw>
                </a:effectLst>
              </a:rPr>
              <a:t>Come to me, all you who labor and are burdened,</a:t>
            </a:r>
            <a:r>
              <a:rPr lang="en-US" sz="3600" baseline="30000" dirty="0">
                <a:solidFill>
                  <a:srgbClr val="FFFF00"/>
                </a:solidFill>
                <a:effectLst>
                  <a:outerShdw blurRad="38100" dist="38100" dir="2700000" algn="tl">
                    <a:srgbClr val="000000">
                      <a:alpha val="43137"/>
                    </a:srgbClr>
                  </a:outerShdw>
                </a:effectLst>
                <a:hlinkClick r:id="rId3"/>
              </a:rPr>
              <a:t>*</a:t>
            </a:r>
            <a:r>
              <a:rPr lang="en-US" sz="3600" dirty="0">
                <a:solidFill>
                  <a:srgbClr val="FFFF00"/>
                </a:solidFill>
                <a:effectLst>
                  <a:outerShdw blurRad="38100" dist="38100" dir="2700000" algn="tl">
                    <a:srgbClr val="000000">
                      <a:alpha val="43137"/>
                    </a:srgbClr>
                  </a:outerShdw>
                </a:effectLst>
              </a:rPr>
              <a:t> and I will give you rest.</a:t>
            </a:r>
          </a:p>
        </p:txBody>
      </p:sp>
    </p:spTree>
    <p:extLst>
      <p:ext uri="{BB962C8B-B14F-4D97-AF65-F5344CB8AC3E}">
        <p14:creationId xmlns:p14="http://schemas.microsoft.com/office/powerpoint/2010/main" val="929897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PUmEjO_W5g/UB_C_Si6kiI/AAAAAAAAAVU/P3OlLYcyRdw/s1600/Jesus+stat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8000"/>
          </a:xfrm>
          <a:prstGeom prst="rect">
            <a:avLst/>
          </a:prstGeom>
          <a:solidFill>
            <a:srgbClr val="4F81BD">
              <a:alpha val="6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181957"/>
            <a:ext cx="8458200" cy="6494085"/>
          </a:xfrm>
          <a:prstGeom prst="rect">
            <a:avLst/>
          </a:prstGeom>
        </p:spPr>
        <p:txBody>
          <a:bodyPr wrap="square">
            <a:spAutoFit/>
          </a:bodyPr>
          <a:lstStyle/>
          <a:p>
            <a:r>
              <a:rPr lang="en-US" sz="3200" b="1" dirty="0" smtClean="0">
                <a:solidFill>
                  <a:schemeClr val="bg1"/>
                </a:solidFill>
                <a:effectLst>
                  <a:outerShdw blurRad="38100" dist="38100" dir="2700000" algn="tl">
                    <a:srgbClr val="000000">
                      <a:alpha val="43137"/>
                    </a:srgbClr>
                  </a:outerShdw>
                </a:effectLst>
              </a:rPr>
              <a:t>Lord</a:t>
            </a:r>
            <a:r>
              <a:rPr lang="en-US" sz="3200" b="1" dirty="0">
                <a:solidFill>
                  <a:schemeClr val="bg1"/>
                </a:solidFill>
                <a:effectLst>
                  <a:outerShdw blurRad="38100" dist="38100" dir="2700000" algn="tl">
                    <a:srgbClr val="000000">
                      <a:alpha val="43137"/>
                    </a:srgbClr>
                  </a:outerShdw>
                </a:effectLst>
              </a:rPr>
              <a:t>, You invite all who are burdened to come to you. Allow Your healing Hand to heal me. Touch my soul with Your compassion for others; touch my heart with Your courage and infinite Love for all; touch my mind with Your Wisdom, and may my mouth always proclaim Your praise. Teach me to reach out to You in all my needs, and help me to lead others to You by my example. </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Most loving Heart of Jesus, bring me health in body and spirit that I may serve You with all my strength. Touch gently this life which you have created, now and forever.</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Amen.</a:t>
            </a:r>
          </a:p>
        </p:txBody>
      </p:sp>
    </p:spTree>
    <p:extLst>
      <p:ext uri="{BB962C8B-B14F-4D97-AF65-F5344CB8AC3E}">
        <p14:creationId xmlns:p14="http://schemas.microsoft.com/office/powerpoint/2010/main" val="75862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Archdiocesan Response Team </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8064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TEEq3HVK95-D5n6jw3OUnXZZ-OC0rs_8BsBbGQbQ39Ra3LUV5e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3113"/>
            <a:ext cx="5105400" cy="51054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457200"/>
            <a:ext cx="84582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Archdiocesan Response Team </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76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encrypted-tbn1.gstatic.com/images?q=tbn:ANd9GcTEEq3HVK95-D5n6jw3OUnXZZ-OC0rs_8BsBbGQbQ39Ra3LUV5e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93113"/>
            <a:ext cx="5105400" cy="51054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457200"/>
            <a:ext cx="84582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Archdiocesan Response Team </a:t>
            </a:r>
            <a:endParaRPr lang="en-US" sz="4800" b="1" dirty="0">
              <a:solidFill>
                <a:srgbClr val="FF0000"/>
              </a:solidFill>
              <a:effectLst>
                <a:outerShdw blurRad="38100" dist="38100" dir="2700000" algn="tl">
                  <a:srgbClr val="000000">
                    <a:alpha val="43137"/>
                  </a:srgbClr>
                </a:outerShdw>
              </a:effectLst>
            </a:endParaRPr>
          </a:p>
        </p:txBody>
      </p:sp>
      <p:sp>
        <p:nvSpPr>
          <p:cNvPr id="3" name="&quot;No&quot; Symbol 2"/>
          <p:cNvSpPr/>
          <p:nvPr/>
        </p:nvSpPr>
        <p:spPr>
          <a:xfrm>
            <a:off x="2133600" y="1288197"/>
            <a:ext cx="4953000" cy="5110319"/>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997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830997"/>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Archdiocesan Response Team </a:t>
            </a:r>
            <a:endParaRPr lang="en-US" sz="48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762000" y="1752600"/>
            <a:ext cx="7772400" cy="4154984"/>
          </a:xfrm>
          <a:prstGeom prst="rect">
            <a:avLst/>
          </a:prstGeom>
        </p:spPr>
        <p:txBody>
          <a:bodyPr wrap="square">
            <a:spAutoFit/>
          </a:bodyPr>
          <a:lstStyle/>
          <a:p>
            <a:r>
              <a:rPr lang="en-US" sz="4400" dirty="0"/>
              <a:t>The Archdiocesan Response Team provides ministerial support in times of darkness and overwhelm. The Archdiocesan Response Team is a ministry of hope and healing. </a:t>
            </a:r>
          </a:p>
        </p:txBody>
      </p:sp>
    </p:spTree>
    <p:extLst>
      <p:ext uri="{BB962C8B-B14F-4D97-AF65-F5344CB8AC3E}">
        <p14:creationId xmlns:p14="http://schemas.microsoft.com/office/powerpoint/2010/main" val="2272930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914</Words>
  <Application>Microsoft Office PowerPoint</Application>
  <PresentationFormat>On-screen Show (4:3)</PresentationFormat>
  <Paragraphs>165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Training for Crisis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Where we are</vt:lpstr>
      <vt:lpstr>Responsibilities of Point Person</vt:lpstr>
      <vt:lpstr>Timeline</vt:lpstr>
      <vt:lpstr>The Meeting</vt:lpstr>
      <vt:lpstr>Debriefing Triangle</vt:lpstr>
      <vt:lpstr>Special circumstances- suicide</vt:lpstr>
      <vt:lpstr>Special circumstances- media</vt:lpstr>
      <vt:lpstr>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Archdiocese of Batimore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smiller</dc:creator>
  <cp:lastModifiedBy>smiller</cp:lastModifiedBy>
  <cp:revision>23</cp:revision>
  <dcterms:created xsi:type="dcterms:W3CDTF">2014-04-21T17:13:09Z</dcterms:created>
  <dcterms:modified xsi:type="dcterms:W3CDTF">2014-04-30T19:26:59Z</dcterms:modified>
</cp:coreProperties>
</file>