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4092" r:id="rId1"/>
  </p:sldMasterIdLst>
  <p:notesMasterIdLst>
    <p:notesMasterId r:id="rId39"/>
  </p:notesMasterIdLst>
  <p:sldIdLst>
    <p:sldId id="256" r:id="rId2"/>
    <p:sldId id="299" r:id="rId3"/>
    <p:sldId id="259" r:id="rId4"/>
    <p:sldId id="274" r:id="rId5"/>
    <p:sldId id="262" r:id="rId6"/>
    <p:sldId id="257" r:id="rId7"/>
    <p:sldId id="260" r:id="rId8"/>
    <p:sldId id="267" r:id="rId9"/>
    <p:sldId id="296" r:id="rId10"/>
    <p:sldId id="264" r:id="rId11"/>
    <p:sldId id="300" r:id="rId12"/>
    <p:sldId id="265" r:id="rId13"/>
    <p:sldId id="258" r:id="rId14"/>
    <p:sldId id="266" r:id="rId15"/>
    <p:sldId id="261" r:id="rId16"/>
    <p:sldId id="270" r:id="rId17"/>
    <p:sldId id="268" r:id="rId18"/>
    <p:sldId id="269" r:id="rId19"/>
    <p:sldId id="271" r:id="rId20"/>
    <p:sldId id="272" r:id="rId21"/>
    <p:sldId id="273" r:id="rId22"/>
    <p:sldId id="275" r:id="rId23"/>
    <p:sldId id="276" r:id="rId24"/>
    <p:sldId id="277" r:id="rId25"/>
    <p:sldId id="281" r:id="rId26"/>
    <p:sldId id="278" r:id="rId27"/>
    <p:sldId id="298" r:id="rId28"/>
    <p:sldId id="280" r:id="rId29"/>
    <p:sldId id="283" r:id="rId30"/>
    <p:sldId id="285" r:id="rId31"/>
    <p:sldId id="287" r:id="rId32"/>
    <p:sldId id="289" r:id="rId33"/>
    <p:sldId id="290" r:id="rId34"/>
    <p:sldId id="292" r:id="rId35"/>
    <p:sldId id="294" r:id="rId36"/>
    <p:sldId id="291" r:id="rId37"/>
    <p:sldId id="29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A9432B"/>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46EBE3-F89B-415C-9373-768EE2AF2FE8}" type="datetimeFigureOut">
              <a:rPr lang="en-US" smtClean="0"/>
              <a:pPr/>
              <a:t>6/20/2013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0AB7FD-7498-4C94-9647-8E8371BF3380}" type="slidenum">
              <a:rPr lang="en-US" smtClean="0"/>
              <a:pPr/>
              <a:t>‹#›</a:t>
            </a:fld>
            <a:endParaRPr lang="en-US"/>
          </a:p>
        </p:txBody>
      </p:sp>
    </p:spTree>
    <p:extLst>
      <p:ext uri="{BB962C8B-B14F-4D97-AF65-F5344CB8AC3E}">
        <p14:creationId xmlns:p14="http://schemas.microsoft.com/office/powerpoint/2010/main" val="2195111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1200" kern="1200" dirty="0" smtClean="0">
                <a:solidFill>
                  <a:schemeClr val="tx1"/>
                </a:solidFill>
                <a:latin typeface="+mn-lt"/>
                <a:ea typeface="+mn-ea"/>
                <a:cs typeface="+mn-cs"/>
              </a:rPr>
              <a:t>The only difference between that zygote or embryo and you today is</a:t>
            </a:r>
            <a:endParaRPr lang="en-US" sz="1100" kern="1200" dirty="0" smtClean="0">
              <a:solidFill>
                <a:schemeClr val="tx1"/>
              </a:solidFill>
              <a:latin typeface="+mn-lt"/>
              <a:ea typeface="+mn-ea"/>
              <a:cs typeface="+mn-cs"/>
            </a:endParaRPr>
          </a:p>
          <a:p>
            <a:pPr lvl="3"/>
            <a:r>
              <a:rPr lang="en-US" sz="1200" kern="1200" dirty="0" smtClean="0">
                <a:solidFill>
                  <a:schemeClr val="tx1"/>
                </a:solidFill>
                <a:latin typeface="+mn-lt"/>
                <a:ea typeface="+mn-ea"/>
                <a:cs typeface="+mn-cs"/>
              </a:rPr>
              <a:t>Size </a:t>
            </a:r>
            <a:endParaRPr lang="en-US" sz="1100" kern="1200" dirty="0" smtClean="0">
              <a:solidFill>
                <a:schemeClr val="tx1"/>
              </a:solidFill>
              <a:latin typeface="+mn-lt"/>
              <a:ea typeface="+mn-ea"/>
              <a:cs typeface="+mn-cs"/>
            </a:endParaRPr>
          </a:p>
          <a:p>
            <a:pPr lvl="4"/>
            <a:r>
              <a:rPr lang="en-US" sz="1200" kern="1200" dirty="0" smtClean="0">
                <a:solidFill>
                  <a:schemeClr val="tx1"/>
                </a:solidFill>
                <a:latin typeface="+mn-lt"/>
                <a:ea typeface="+mn-ea"/>
                <a:cs typeface="+mn-cs"/>
              </a:rPr>
              <a:t>Are large people more valuable than small people?</a:t>
            </a:r>
            <a:endParaRPr lang="en-US" sz="1100" kern="1200" dirty="0" smtClean="0">
              <a:solidFill>
                <a:schemeClr val="tx1"/>
              </a:solidFill>
              <a:latin typeface="+mn-lt"/>
              <a:ea typeface="+mn-ea"/>
              <a:cs typeface="+mn-cs"/>
            </a:endParaRPr>
          </a:p>
          <a:p>
            <a:pPr lvl="3"/>
            <a:r>
              <a:rPr lang="en-US" sz="1200" kern="1200" dirty="0" smtClean="0">
                <a:solidFill>
                  <a:schemeClr val="tx1"/>
                </a:solidFill>
                <a:latin typeface="+mn-lt"/>
                <a:ea typeface="+mn-ea"/>
                <a:cs typeface="+mn-cs"/>
              </a:rPr>
              <a:t>Level of development</a:t>
            </a:r>
            <a:endParaRPr lang="en-US" sz="1100" kern="1200" dirty="0" smtClean="0">
              <a:solidFill>
                <a:schemeClr val="tx1"/>
              </a:solidFill>
              <a:latin typeface="+mn-lt"/>
              <a:ea typeface="+mn-ea"/>
              <a:cs typeface="+mn-cs"/>
            </a:endParaRPr>
          </a:p>
          <a:p>
            <a:pPr lvl="4"/>
            <a:r>
              <a:rPr lang="en-US" sz="1200" kern="1200" dirty="0" smtClean="0">
                <a:solidFill>
                  <a:schemeClr val="tx1"/>
                </a:solidFill>
                <a:latin typeface="+mn-lt"/>
                <a:ea typeface="+mn-ea"/>
                <a:cs typeface="+mn-cs"/>
              </a:rPr>
              <a:t>Are infants or 4 year olds less valuable than adults?</a:t>
            </a:r>
            <a:endParaRPr lang="en-US" sz="1100" kern="1200" dirty="0" smtClean="0">
              <a:solidFill>
                <a:schemeClr val="tx1"/>
              </a:solidFill>
              <a:latin typeface="+mn-lt"/>
              <a:ea typeface="+mn-ea"/>
              <a:cs typeface="+mn-cs"/>
            </a:endParaRPr>
          </a:p>
          <a:p>
            <a:pPr lvl="3"/>
            <a:r>
              <a:rPr lang="en-US" sz="1200" kern="1200" dirty="0" smtClean="0">
                <a:solidFill>
                  <a:schemeClr val="tx1"/>
                </a:solidFill>
                <a:latin typeface="+mn-lt"/>
                <a:ea typeface="+mn-ea"/>
                <a:cs typeface="+mn-cs"/>
              </a:rPr>
              <a:t>Environment</a:t>
            </a:r>
            <a:endParaRPr lang="en-US" sz="1100" kern="1200" dirty="0" smtClean="0">
              <a:solidFill>
                <a:schemeClr val="tx1"/>
              </a:solidFill>
              <a:latin typeface="+mn-lt"/>
              <a:ea typeface="+mn-ea"/>
              <a:cs typeface="+mn-cs"/>
            </a:endParaRPr>
          </a:p>
          <a:p>
            <a:pPr lvl="4"/>
            <a:r>
              <a:rPr lang="en-US" sz="1200" kern="1200" dirty="0" smtClean="0">
                <a:solidFill>
                  <a:schemeClr val="tx1"/>
                </a:solidFill>
                <a:latin typeface="+mn-lt"/>
                <a:ea typeface="+mn-ea"/>
                <a:cs typeface="+mn-cs"/>
              </a:rPr>
              <a:t>Does changing location make someone valuable?</a:t>
            </a:r>
            <a:endParaRPr lang="en-US" sz="1100" kern="1200" dirty="0" smtClean="0">
              <a:solidFill>
                <a:schemeClr val="tx1"/>
              </a:solidFill>
              <a:latin typeface="+mn-lt"/>
              <a:ea typeface="+mn-ea"/>
              <a:cs typeface="+mn-cs"/>
            </a:endParaRPr>
          </a:p>
          <a:p>
            <a:pPr lvl="3"/>
            <a:r>
              <a:rPr lang="en-US" sz="1200" kern="1200" dirty="0" smtClean="0">
                <a:solidFill>
                  <a:schemeClr val="tx1"/>
                </a:solidFill>
                <a:latin typeface="+mn-lt"/>
                <a:ea typeface="+mn-ea"/>
                <a:cs typeface="+mn-cs"/>
              </a:rPr>
              <a:t>Degree of dependency </a:t>
            </a:r>
            <a:endParaRPr lang="en-US" sz="1100" kern="1200" dirty="0" smtClean="0">
              <a:solidFill>
                <a:schemeClr val="tx1"/>
              </a:solidFill>
              <a:latin typeface="+mn-lt"/>
              <a:ea typeface="+mn-ea"/>
              <a:cs typeface="+mn-cs"/>
            </a:endParaRPr>
          </a:p>
          <a:p>
            <a:pPr lvl="4"/>
            <a:r>
              <a:rPr lang="en-US" sz="1200" kern="1200" dirty="0" smtClean="0">
                <a:solidFill>
                  <a:schemeClr val="tx1"/>
                </a:solidFill>
                <a:latin typeface="+mn-lt"/>
                <a:ea typeface="+mn-ea"/>
                <a:cs typeface="+mn-cs"/>
              </a:rPr>
              <a:t>Are those who depend on insulin or feeding tubes less valuable than others?  Since infants cannot survive without relying on others for food, are they less valuable than children?  </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3A77F1-0BC5-4F00-BE22-1BFE6E37CCDF}"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0AB7FD-7498-4C94-9647-8E8371BF3380}"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9409567-D6C9-448A-B9F1-A6D8B9DC64FD}" type="datetimeFigureOut">
              <a:rPr lang="en-US" smtClean="0"/>
              <a:pPr/>
              <a:t>6/20/2013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AC93704-DEEA-4025-80BA-A70D52A328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AC93704-DEEA-4025-80BA-A70D52A328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AC93704-DEEA-4025-80BA-A70D52A328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AC93704-DEEA-4025-80BA-A70D52A32802}"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AC93704-DEEA-4025-80BA-A70D52A32802}"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AC93704-DEEA-4025-80BA-A70D52A32802}"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AC93704-DEEA-4025-80BA-A70D52A3280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AC93704-DEEA-4025-80BA-A70D52A32802}"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9409567-D6C9-448A-B9F1-A6D8B9DC64FD}" type="datetimeFigureOut">
              <a:rPr lang="en-US" smtClean="0"/>
              <a:pPr/>
              <a:t>6/20/2013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AC93704-DEEA-4025-80BA-A70D52A328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9409567-D6C9-448A-B9F1-A6D8B9DC64FD}" type="datetimeFigureOut">
              <a:rPr lang="en-US" smtClean="0"/>
              <a:pPr/>
              <a:t>6/20/2013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AC93704-DEEA-4025-80BA-A70D52A3280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9409567-D6C9-448A-B9F1-A6D8B9DC64FD}" type="datetimeFigureOut">
              <a:rPr lang="en-US" smtClean="0"/>
              <a:pPr/>
              <a:t>6/20/2013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AC93704-DEEA-4025-80BA-A70D52A32802}"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9409567-D6C9-448A-B9F1-A6D8B9DC64FD}" type="datetimeFigureOut">
              <a:rPr lang="en-US" smtClean="0"/>
              <a:pPr/>
              <a:t>6/20/2013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AC93704-DEEA-4025-80BA-A70D52A328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38.jpeg"/><Relationship Id="rId4" Type="http://schemas.openxmlformats.org/officeDocument/2006/relationships/hyperlink" Target="http://www.rvbaltimore.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8229600" cy="2286000"/>
          </a:xfrm>
        </p:spPr>
        <p:txBody>
          <a:bodyPr>
            <a:noAutofit/>
          </a:bodyPr>
          <a:lstStyle/>
          <a:p>
            <a:pPr>
              <a:lnSpc>
                <a:spcPts val="8800"/>
              </a:lnSpc>
            </a:pPr>
            <a:r>
              <a:rPr lang="en-US" sz="7000" dirty="0" smtClean="0">
                <a:solidFill>
                  <a:schemeClr val="tx1">
                    <a:lumMod val="85000"/>
                    <a:lumOff val="15000"/>
                  </a:schemeClr>
                </a:solidFill>
                <a:latin typeface="Berlin Sans FB Demi" pitchFamily="34" charset="0"/>
              </a:rPr>
              <a:t>The </a:t>
            </a:r>
            <a:r>
              <a:rPr lang="en-US" sz="7000" i="1" dirty="0" smtClean="0">
                <a:solidFill>
                  <a:schemeClr val="tx1">
                    <a:lumMod val="85000"/>
                    <a:lumOff val="15000"/>
                  </a:schemeClr>
                </a:solidFill>
                <a:latin typeface="Berlin Sans FB Demi" pitchFamily="34" charset="0"/>
              </a:rPr>
              <a:t>Good News </a:t>
            </a:r>
            <a:r>
              <a:rPr lang="en-US" sz="7000" dirty="0" smtClean="0">
                <a:solidFill>
                  <a:schemeClr val="tx1">
                    <a:lumMod val="85000"/>
                    <a:lumOff val="15000"/>
                  </a:schemeClr>
                </a:solidFill>
                <a:latin typeface="Berlin Sans FB Demi" pitchFamily="34" charset="0"/>
              </a:rPr>
              <a:t>about Life</a:t>
            </a:r>
            <a:endParaRPr lang="en-US" sz="7000" dirty="0">
              <a:solidFill>
                <a:schemeClr val="tx1">
                  <a:lumMod val="85000"/>
                  <a:lumOff val="15000"/>
                </a:schemeClr>
              </a:solidFill>
              <a:latin typeface="Berlin Sans FB Demi" pitchFamily="34" charset="0"/>
            </a:endParaRPr>
          </a:p>
        </p:txBody>
      </p:sp>
      <p:sp>
        <p:nvSpPr>
          <p:cNvPr id="3" name="Subtitle 2"/>
          <p:cNvSpPr>
            <a:spLocks noGrp="1"/>
          </p:cNvSpPr>
          <p:nvPr>
            <p:ph type="subTitle" idx="1"/>
          </p:nvPr>
        </p:nvSpPr>
        <p:spPr>
          <a:xfrm>
            <a:off x="5410200" y="3429000"/>
            <a:ext cx="2362200" cy="990600"/>
          </a:xfrm>
        </p:spPr>
        <p:txBody>
          <a:bodyPr>
            <a:normAutofit/>
          </a:bodyPr>
          <a:lstStyle/>
          <a:p>
            <a:pPr algn="r"/>
            <a:r>
              <a:rPr lang="en-US" b="1" dirty="0" smtClean="0">
                <a:solidFill>
                  <a:schemeClr val="tx1">
                    <a:lumMod val="75000"/>
                    <a:lumOff val="25000"/>
                  </a:schemeClr>
                </a:solidFill>
                <a:latin typeface="Constantia" pitchFamily="18" charset="0"/>
              </a:rPr>
              <a:t>Archdiocese </a:t>
            </a:r>
          </a:p>
          <a:p>
            <a:pPr algn="r"/>
            <a:r>
              <a:rPr lang="en-US" b="1" dirty="0" smtClean="0">
                <a:solidFill>
                  <a:schemeClr val="tx1">
                    <a:lumMod val="75000"/>
                    <a:lumOff val="25000"/>
                  </a:schemeClr>
                </a:solidFill>
                <a:latin typeface="Constantia" pitchFamily="18" charset="0"/>
              </a:rPr>
              <a:t>of Baltimore</a:t>
            </a:r>
          </a:p>
          <a:p>
            <a:pPr algn="r"/>
            <a:endParaRPr lang="en-US" b="1" dirty="0">
              <a:solidFill>
                <a:schemeClr val="tx1">
                  <a:lumMod val="75000"/>
                  <a:lumOff val="25000"/>
                </a:schemeClr>
              </a:solidFill>
              <a:latin typeface="Constantia" pitchFamily="18" charset="0"/>
            </a:endParaRPr>
          </a:p>
        </p:txBody>
      </p:sp>
      <p:pic>
        <p:nvPicPr>
          <p:cNvPr id="4" name="Picture 3" descr="aob-vector-shield.jpg"/>
          <p:cNvPicPr>
            <a:picLocks noChangeAspect="1"/>
          </p:cNvPicPr>
          <p:nvPr/>
        </p:nvPicPr>
        <p:blipFill>
          <a:blip r:embed="rId2" cstate="print"/>
          <a:stretch>
            <a:fillRect/>
          </a:stretch>
        </p:blipFill>
        <p:spPr>
          <a:xfrm>
            <a:off x="7848600" y="3352800"/>
            <a:ext cx="714375" cy="997069"/>
          </a:xfrm>
          <a:prstGeom prst="rect">
            <a:avLst/>
          </a:prstGeom>
        </p:spPr>
      </p:pic>
    </p:spTree>
  </p:cSld>
  <p:clrMapOvr>
    <a:masterClrMapping/>
  </p:clrMapOvr>
  <p:transition advTm="3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latin typeface="Berlin Sans FB Demi" pitchFamily="34" charset="0"/>
              </a:rPr>
              <a:t>The “Who?” of Abortion</a:t>
            </a:r>
            <a:endParaRPr lang="en-US" sz="3600" dirty="0">
              <a:latin typeface="Berlin Sans FB Demi" pitchFamily="34" charset="0"/>
            </a:endParaRPr>
          </a:p>
        </p:txBody>
      </p:sp>
      <p:sp>
        <p:nvSpPr>
          <p:cNvPr id="4" name="Text Placeholder 3"/>
          <p:cNvSpPr>
            <a:spLocks noGrp="1"/>
          </p:cNvSpPr>
          <p:nvPr>
            <p:ph type="body" sz="half" idx="3"/>
          </p:nvPr>
        </p:nvSpPr>
        <p:spPr>
          <a:xfrm>
            <a:off x="4724400" y="3581400"/>
            <a:ext cx="3200400" cy="457200"/>
          </a:xfrm>
        </p:spPr>
        <p:txBody>
          <a:bodyPr/>
          <a:lstStyle/>
          <a:p>
            <a:pPr algn="ctr"/>
            <a:r>
              <a:rPr lang="en-US" dirty="0" smtClean="0">
                <a:latin typeface="Berlin Sans FB" pitchFamily="34" charset="0"/>
              </a:rPr>
              <a:t>Fathers</a:t>
            </a:r>
            <a:endParaRPr lang="en-US" dirty="0">
              <a:latin typeface="Berlin Sans FB" pitchFamily="34" charset="0"/>
            </a:endParaRPr>
          </a:p>
        </p:txBody>
      </p:sp>
      <p:pic>
        <p:nvPicPr>
          <p:cNvPr id="10" name="Content Placeholder 9" descr="man-hide_face.jpg"/>
          <p:cNvPicPr>
            <a:picLocks noGrp="1" noChangeAspect="1"/>
          </p:cNvPicPr>
          <p:nvPr>
            <p:ph sz="quarter" idx="4"/>
          </p:nvPr>
        </p:nvPicPr>
        <p:blipFill>
          <a:blip r:embed="rId3" cstate="print"/>
          <a:stretch>
            <a:fillRect/>
          </a:stretch>
        </p:blipFill>
        <p:spPr>
          <a:xfrm>
            <a:off x="4838700" y="1371600"/>
            <a:ext cx="3089275" cy="2059517"/>
          </a:xfrm>
        </p:spPr>
      </p:pic>
      <p:sp>
        <p:nvSpPr>
          <p:cNvPr id="12" name="Text Placeholder 2"/>
          <p:cNvSpPr txBox="1">
            <a:spLocks/>
          </p:cNvSpPr>
          <p:nvPr/>
        </p:nvSpPr>
        <p:spPr>
          <a:xfrm>
            <a:off x="2895600" y="6248400"/>
            <a:ext cx="3200400" cy="457200"/>
          </a:xfrm>
          <a:prstGeom prst="rect">
            <a:avLst/>
          </a:prstGeom>
          <a:solidFill>
            <a:schemeClr val="accent1"/>
          </a:solidFill>
          <a:ln w="9652">
            <a:solidFill>
              <a:schemeClr val="accent1"/>
            </a:solidFill>
            <a:miter lim="800000"/>
          </a:ln>
        </p:spPr>
        <p:txBody>
          <a:bodyPr vert="horz" lIns="182880" anchor="ctr">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lang="en-US" sz="2400" dirty="0" smtClean="0">
                <a:solidFill>
                  <a:schemeClr val="bg1"/>
                </a:solidFill>
                <a:latin typeface="Berlin Sans FB" pitchFamily="34" charset="0"/>
              </a:rPr>
              <a:t>Planned Parenthood</a:t>
            </a:r>
            <a:endParaRPr kumimoji="0" lang="en-US" sz="2400" b="0" i="0" u="none" strike="noStrike" kern="1200" cap="none" spc="0" normalizeH="0" baseline="0" noProof="0" dirty="0">
              <a:ln>
                <a:noFill/>
              </a:ln>
              <a:solidFill>
                <a:schemeClr val="bg1"/>
              </a:solidFill>
              <a:effectLst/>
              <a:uLnTx/>
              <a:uFillTx/>
              <a:latin typeface="Berlin Sans FB" pitchFamily="34" charset="0"/>
            </a:endParaRPr>
          </a:p>
        </p:txBody>
      </p:sp>
      <p:sp>
        <p:nvSpPr>
          <p:cNvPr id="13" name="Text Placeholder 2"/>
          <p:cNvSpPr txBox="1">
            <a:spLocks/>
          </p:cNvSpPr>
          <p:nvPr/>
        </p:nvSpPr>
        <p:spPr>
          <a:xfrm>
            <a:off x="762000" y="3581400"/>
            <a:ext cx="3200400" cy="457200"/>
          </a:xfrm>
          <a:prstGeom prst="rect">
            <a:avLst/>
          </a:prstGeom>
          <a:solidFill>
            <a:schemeClr val="accent1"/>
          </a:solidFill>
          <a:ln w="9652">
            <a:solidFill>
              <a:schemeClr val="accent1"/>
            </a:solidFill>
            <a:miter lim="800000"/>
          </a:ln>
        </p:spPr>
        <p:txBody>
          <a:bodyPr vert="horz" lIns="182880" anchor="ctr">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400" b="0" i="0" u="none" strike="noStrike" kern="1200" cap="none" spc="0" normalizeH="0" baseline="0" noProof="0" dirty="0" smtClean="0">
                <a:ln>
                  <a:noFill/>
                </a:ln>
                <a:solidFill>
                  <a:schemeClr val="bg1"/>
                </a:solidFill>
                <a:effectLst/>
                <a:uLnTx/>
                <a:uFillTx/>
                <a:latin typeface="Berlin Sans FB" pitchFamily="34" charset="0"/>
              </a:rPr>
              <a:t>Mothers</a:t>
            </a:r>
            <a:endParaRPr kumimoji="0" lang="en-US" sz="2400" b="0" i="0" u="none" strike="noStrike" kern="1200" cap="none" spc="0" normalizeH="0" baseline="0" noProof="0" dirty="0">
              <a:ln>
                <a:noFill/>
              </a:ln>
              <a:solidFill>
                <a:schemeClr val="bg1"/>
              </a:solidFill>
              <a:effectLst/>
              <a:uLnTx/>
              <a:uFillTx/>
              <a:latin typeface="Berlin Sans FB" pitchFamily="34" charset="0"/>
            </a:endParaRPr>
          </a:p>
        </p:txBody>
      </p:sp>
      <p:pic>
        <p:nvPicPr>
          <p:cNvPr id="14" name="Picture 13" descr="ppfa.bmp"/>
          <p:cNvPicPr/>
          <p:nvPr/>
        </p:nvPicPr>
        <p:blipFill>
          <a:blip r:embed="rId4" cstate="print"/>
          <a:stretch>
            <a:fillRect/>
          </a:stretch>
        </p:blipFill>
        <p:spPr>
          <a:xfrm>
            <a:off x="3124200" y="4191000"/>
            <a:ext cx="2752725" cy="1943100"/>
          </a:xfrm>
          <a:prstGeom prst="rect">
            <a:avLst/>
          </a:prstGeom>
        </p:spPr>
      </p:pic>
      <p:pic>
        <p:nvPicPr>
          <p:cNvPr id="15" name="Picture 14" descr="pr woman in sorrow.JPG"/>
          <p:cNvPicPr>
            <a:picLocks noChangeAspect="1"/>
          </p:cNvPicPr>
          <p:nvPr/>
        </p:nvPicPr>
        <p:blipFill>
          <a:blip r:embed="rId5" cstate="print"/>
          <a:stretch>
            <a:fillRect/>
          </a:stretch>
        </p:blipFill>
        <p:spPr>
          <a:xfrm>
            <a:off x="1066800" y="1371600"/>
            <a:ext cx="2590800" cy="2075317"/>
          </a:xfrm>
          <a:prstGeom prst="rect">
            <a:avLst/>
          </a:prstGeom>
        </p:spPr>
      </p:pic>
    </p:spTree>
    <p:custDataLst>
      <p:tags r:id="rId1"/>
    </p:custDataLst>
  </p:cSld>
  <p:clrMapOvr>
    <a:masterClrMapping/>
  </p:clrMapOvr>
  <p:transition advTm="181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 calcmode="lin" valueType="num">
                                      <p:cBhvr additive="base">
                                        <p:cTn id="21"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bg/>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2"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2" grpId="2"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dirty="0" smtClean="0">
                <a:latin typeface="Berlin Sans FB Demi" pitchFamily="34" charset="0"/>
              </a:rPr>
              <a:t>The “Who?” of Abortion</a:t>
            </a:r>
            <a:endParaRPr lang="en-US" sz="3600" dirty="0">
              <a:latin typeface="Berlin Sans FB Demi" pitchFamily="34" charset="0"/>
            </a:endParaRPr>
          </a:p>
        </p:txBody>
      </p:sp>
      <p:pic>
        <p:nvPicPr>
          <p:cNvPr id="6" name="Bieber">
            <a:hlinkClick r:id="" action="ppaction://media"/>
          </p:cNvPr>
          <p:cNvPicPr>
            <a:picLocks noRot="1" noChangeAspect="1"/>
          </p:cNvPicPr>
          <p:nvPr>
            <a:wavAudioFile r:embed="rId1" name="Bieber"/>
          </p:nvPr>
        </p:nvPicPr>
        <p:blipFill>
          <a:blip r:embed="rId3" cstate="print"/>
          <a:stretch>
            <a:fillRect/>
          </a:stretch>
        </p:blipFill>
        <p:spPr>
          <a:xfrm>
            <a:off x="3352800" y="5943600"/>
            <a:ext cx="304800" cy="304800"/>
          </a:xfrm>
          <a:prstGeom prst="rect">
            <a:avLst/>
          </a:prstGeom>
        </p:spPr>
      </p:pic>
      <p:pic>
        <p:nvPicPr>
          <p:cNvPr id="36866" name="Picture 2" descr="https://encrypted-tbn1.gstatic.com/images?q=tbn:ANd9GcRgSWT8U6IfnNM2umdsitEeQIAMcd1fk5GnYPXOlFjujZfHtBTdjg"/>
          <p:cNvPicPr>
            <a:picLocks noChangeAspect="1" noChangeArrowheads="1"/>
          </p:cNvPicPr>
          <p:nvPr/>
        </p:nvPicPr>
        <p:blipFill>
          <a:blip r:embed="rId4" cstate="print"/>
          <a:srcRect/>
          <a:stretch>
            <a:fillRect/>
          </a:stretch>
        </p:blipFill>
        <p:spPr bwMode="auto">
          <a:xfrm>
            <a:off x="838200" y="5105400"/>
            <a:ext cx="2305253" cy="1582204"/>
          </a:xfrm>
          <a:prstGeom prst="rect">
            <a:avLst/>
          </a:prstGeom>
          <a:noFill/>
        </p:spPr>
      </p:pic>
      <p:pic>
        <p:nvPicPr>
          <p:cNvPr id="7" name="Content Placeholder 6" descr="8th grade talks 037.jpg"/>
          <p:cNvPicPr>
            <a:picLocks/>
          </p:cNvPicPr>
          <p:nvPr/>
        </p:nvPicPr>
        <p:blipFill>
          <a:blip r:embed="rId5" cstate="print">
            <a:grayscl/>
          </a:blip>
          <a:stretch>
            <a:fillRect/>
          </a:stretch>
        </p:blipFill>
        <p:spPr>
          <a:xfrm>
            <a:off x="381000" y="1219200"/>
            <a:ext cx="3352800" cy="3124200"/>
          </a:xfrm>
          <a:prstGeom prst="rect">
            <a:avLst/>
          </a:prstGeom>
        </p:spPr>
      </p:pic>
      <p:pic>
        <p:nvPicPr>
          <p:cNvPr id="9" name="Picture 2" descr="C:\Documents and Settings\johanna.coughlin\Local Settings\Temporary Internet Files\Content.IE5\CN7I7N4T\MP900449075[1].jpg"/>
          <p:cNvPicPr>
            <a:picLocks noChangeAspect="1" noChangeArrowheads="1"/>
          </p:cNvPicPr>
          <p:nvPr/>
        </p:nvPicPr>
        <p:blipFill>
          <a:blip r:embed="rId6" cstate="print"/>
          <a:srcRect/>
          <a:stretch>
            <a:fillRect/>
          </a:stretch>
        </p:blipFill>
        <p:spPr bwMode="auto">
          <a:xfrm>
            <a:off x="4267200" y="1524000"/>
            <a:ext cx="4648200" cy="3486150"/>
          </a:xfrm>
          <a:prstGeom prst="rect">
            <a:avLst/>
          </a:prstGeom>
          <a:noFill/>
        </p:spPr>
      </p:pic>
      <p:sp>
        <p:nvSpPr>
          <p:cNvPr id="10" name="Text Placeholder 2"/>
          <p:cNvSpPr txBox="1">
            <a:spLocks/>
          </p:cNvSpPr>
          <p:nvPr/>
        </p:nvSpPr>
        <p:spPr>
          <a:xfrm>
            <a:off x="5029200" y="5257800"/>
            <a:ext cx="3200400" cy="457200"/>
          </a:xfrm>
          <a:prstGeom prst="rect">
            <a:avLst/>
          </a:prstGeom>
          <a:solidFill>
            <a:schemeClr val="accent1"/>
          </a:solidFill>
        </p:spPr>
        <p:txBody>
          <a:bodyPr vert="horz">
            <a:normAutofit fontScale="92500" lnSpcReduction="10000"/>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tabLst/>
              <a:defRPr/>
            </a:pPr>
            <a:r>
              <a:rPr kumimoji="0" lang="en-US" sz="2700" b="0" i="0" u="none" strike="noStrike" kern="1200" cap="none" spc="0" normalizeH="0" baseline="0" noProof="0" dirty="0" smtClean="0">
                <a:ln>
                  <a:noFill/>
                </a:ln>
                <a:solidFill>
                  <a:schemeClr val="bg1"/>
                </a:solidFill>
                <a:effectLst/>
                <a:uLnTx/>
                <a:uFillTx/>
                <a:latin typeface="Berlin Sans FB" pitchFamily="34" charset="0"/>
                <a:ea typeface="+mn-ea"/>
                <a:cs typeface="+mn-cs"/>
              </a:rPr>
              <a:t>YOU</a:t>
            </a:r>
            <a:endParaRPr kumimoji="0" lang="en-US" sz="2700" b="0" i="0" u="none" strike="noStrike" kern="1200" cap="none" spc="0" normalizeH="0" baseline="0" noProof="0" dirty="0">
              <a:ln>
                <a:noFill/>
              </a:ln>
              <a:solidFill>
                <a:schemeClr val="bg1"/>
              </a:solidFill>
              <a:effectLst/>
              <a:uLnTx/>
              <a:uFillTx/>
              <a:latin typeface="Berlin Sans FB" pitchFamily="34" charset="0"/>
              <a:ea typeface="+mn-ea"/>
              <a:cs typeface="+mn-cs"/>
            </a:endParaRPr>
          </a:p>
        </p:txBody>
      </p:sp>
      <p:sp>
        <p:nvSpPr>
          <p:cNvPr id="11" name="Text Placeholder 2"/>
          <p:cNvSpPr txBox="1">
            <a:spLocks/>
          </p:cNvSpPr>
          <p:nvPr/>
        </p:nvSpPr>
        <p:spPr>
          <a:xfrm>
            <a:off x="381000" y="4495800"/>
            <a:ext cx="3200400" cy="457200"/>
          </a:xfrm>
          <a:prstGeom prst="rect">
            <a:avLst/>
          </a:prstGeom>
          <a:solidFill>
            <a:schemeClr val="accent1"/>
          </a:solidFill>
        </p:spPr>
        <p:txBody>
          <a:bodyPr vert="horz">
            <a:normAutofit fontScale="92500" lnSpcReduction="10000"/>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tabLst/>
              <a:defRPr/>
            </a:pPr>
            <a:r>
              <a:rPr lang="en-US" sz="2700" dirty="0" smtClean="0">
                <a:solidFill>
                  <a:schemeClr val="bg1"/>
                </a:solidFill>
                <a:latin typeface="Berlin Sans FB" pitchFamily="34" charset="0"/>
              </a:rPr>
              <a:t>The unborn</a:t>
            </a:r>
            <a:endParaRPr kumimoji="0" lang="en-US" sz="2700" b="0" i="0" u="none" strike="noStrike" kern="1200" cap="none" spc="0" normalizeH="0" baseline="0" noProof="0" dirty="0">
              <a:ln>
                <a:noFill/>
              </a:ln>
              <a:solidFill>
                <a:schemeClr val="bg1"/>
              </a:solidFill>
              <a:effectLst/>
              <a:uLnTx/>
              <a:uFillTx/>
              <a:latin typeface="Berlin Sans FB" pitchFamily="34" charset="0"/>
              <a:ea typeface="+mn-ea"/>
              <a:cs typeface="+mn-cs"/>
            </a:endParaRPr>
          </a:p>
        </p:txBody>
      </p:sp>
    </p:spTree>
  </p:cSld>
  <p:clrMapOvr>
    <a:masterClrMapping/>
  </p:clrMapOvr>
  <p:transition advTm="773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866"/>
                                        </p:tgtEl>
                                        <p:attrNameLst>
                                          <p:attrName>style.visibility</p:attrName>
                                        </p:attrNameLst>
                                      </p:cBhvr>
                                      <p:to>
                                        <p:strVal val="visible"/>
                                      </p:to>
                                    </p:set>
                                    <p:anim calcmode="lin" valueType="num">
                                      <p:cBhvr additive="base">
                                        <p:cTn id="11" dur="500" fill="hold"/>
                                        <p:tgtEl>
                                          <p:spTgt spid="36866"/>
                                        </p:tgtEl>
                                        <p:attrNameLst>
                                          <p:attrName>ppt_x</p:attrName>
                                        </p:attrNameLst>
                                      </p:cBhvr>
                                      <p:tavLst>
                                        <p:tav tm="0">
                                          <p:val>
                                            <p:strVal val="1+#ppt_w/2"/>
                                          </p:val>
                                        </p:tav>
                                        <p:tav tm="100000">
                                          <p:val>
                                            <p:strVal val="#ppt_x"/>
                                          </p:val>
                                        </p:tav>
                                      </p:tavLst>
                                    </p:anim>
                                    <p:anim calcmode="lin" valueType="num">
                                      <p:cBhvr additive="base">
                                        <p:cTn id="12" dur="500" fill="hold"/>
                                        <p:tgtEl>
                                          <p:spTgt spid="3686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9000" fill="hold"/>
                                        <p:tgtEl>
                                          <p:spTgt spid="6"/>
                                        </p:tgtEl>
                                      </p:cBhvr>
                                    </p:cmd>
                                  </p:childTnLst>
                                </p:cTn>
                              </p:par>
                            </p:childTnLst>
                          </p:cTn>
                        </p:par>
                      </p:childTnLst>
                    </p:cTn>
                  </p:par>
                </p:childTnLst>
              </p:cTn>
              <p:nextCondLst>
                <p:cond evt="onClick" delay="0">
                  <p:tgtEl>
                    <p:spTgt spid="6"/>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 wks.jpg"/>
          <p:cNvPicPr>
            <a:picLocks noGrp="1" noChangeAspect="1"/>
          </p:cNvPicPr>
          <p:nvPr>
            <p:ph idx="1"/>
          </p:nvPr>
        </p:nvPicPr>
        <p:blipFill>
          <a:blip r:embed="rId3" cstate="print"/>
          <a:stretch>
            <a:fillRect/>
          </a:stretch>
        </p:blipFill>
        <p:spPr>
          <a:xfrm>
            <a:off x="228600" y="2286000"/>
            <a:ext cx="2105180" cy="1816100"/>
          </a:xfrm>
        </p:spPr>
      </p:pic>
      <p:sp>
        <p:nvSpPr>
          <p:cNvPr id="3" name="Title 2"/>
          <p:cNvSpPr>
            <a:spLocks noGrp="1"/>
          </p:cNvSpPr>
          <p:nvPr>
            <p:ph type="title"/>
          </p:nvPr>
        </p:nvSpPr>
        <p:spPr/>
        <p:txBody>
          <a:bodyPr>
            <a:normAutofit/>
          </a:bodyPr>
          <a:lstStyle/>
          <a:p>
            <a:pPr algn="ctr"/>
            <a:r>
              <a:rPr lang="en-US" sz="3600" dirty="0" smtClean="0">
                <a:latin typeface="Berlin Sans FB Demi" pitchFamily="34" charset="0"/>
              </a:rPr>
              <a:t>The “When?” of Abortion</a:t>
            </a:r>
            <a:endParaRPr lang="en-US" sz="3600" dirty="0">
              <a:latin typeface="Berlin Sans FB Demi" pitchFamily="34" charset="0"/>
            </a:endParaRPr>
          </a:p>
        </p:txBody>
      </p:sp>
      <p:pic>
        <p:nvPicPr>
          <p:cNvPr id="5" name="Picture 4" descr="16 wks 2.jpg"/>
          <p:cNvPicPr>
            <a:picLocks noChangeAspect="1"/>
          </p:cNvPicPr>
          <p:nvPr/>
        </p:nvPicPr>
        <p:blipFill>
          <a:blip r:embed="rId4" cstate="print"/>
          <a:stretch>
            <a:fillRect/>
          </a:stretch>
        </p:blipFill>
        <p:spPr>
          <a:xfrm>
            <a:off x="2667000" y="1676400"/>
            <a:ext cx="3175462" cy="3200400"/>
          </a:xfrm>
          <a:prstGeom prst="rect">
            <a:avLst/>
          </a:prstGeom>
        </p:spPr>
      </p:pic>
      <p:pic>
        <p:nvPicPr>
          <p:cNvPr id="7" name="Picture 6" descr="30 wks sono.jpg"/>
          <p:cNvPicPr>
            <a:picLocks noChangeAspect="1"/>
          </p:cNvPicPr>
          <p:nvPr/>
        </p:nvPicPr>
        <p:blipFill>
          <a:blip r:embed="rId5" cstate="print"/>
          <a:srcRect b="8243"/>
          <a:stretch>
            <a:fillRect/>
          </a:stretch>
        </p:blipFill>
        <p:spPr>
          <a:xfrm>
            <a:off x="6096000" y="1371600"/>
            <a:ext cx="2754442" cy="3733800"/>
          </a:xfrm>
          <a:prstGeom prst="rect">
            <a:avLst/>
          </a:prstGeom>
        </p:spPr>
      </p:pic>
    </p:spTree>
    <p:custDataLst>
      <p:tags r:id="rId1"/>
    </p:custDataLst>
  </p:cSld>
  <p:clrMapOvr>
    <a:masterClrMapping/>
  </p:clrMapOvr>
  <p:transition advTm="8297"/>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57200" y="152400"/>
            <a:ext cx="8229600"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Berlin Sans FB Demi" pitchFamily="34" charset="0"/>
                <a:ea typeface="+mj-ea"/>
                <a:cs typeface="+mj-cs"/>
              </a:rPr>
              <a:t>The “Why?” of Abortion</a:t>
            </a:r>
            <a:endParaRPr kumimoji="0" lang="en-US" sz="36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Berlin Sans FB Demi" pitchFamily="34" charset="0"/>
              <a:ea typeface="+mj-ea"/>
              <a:cs typeface="+mj-cs"/>
            </a:endParaRPr>
          </a:p>
        </p:txBody>
      </p:sp>
      <p:pic>
        <p:nvPicPr>
          <p:cNvPr id="6" name="Content Placeholder 4" descr="supreme court.jpg"/>
          <p:cNvPicPr>
            <a:picLocks noChangeAspect="1"/>
          </p:cNvPicPr>
          <p:nvPr/>
        </p:nvPicPr>
        <p:blipFill>
          <a:blip r:embed="rId3" cstate="print"/>
          <a:stretch>
            <a:fillRect/>
          </a:stretch>
        </p:blipFill>
        <p:spPr>
          <a:xfrm>
            <a:off x="228600" y="1371600"/>
            <a:ext cx="2944932" cy="2209800"/>
          </a:xfrm>
          <a:prstGeom prst="rect">
            <a:avLst/>
          </a:prstGeom>
        </p:spPr>
      </p:pic>
      <p:sp>
        <p:nvSpPr>
          <p:cNvPr id="9" name="TextBox 8"/>
          <p:cNvSpPr txBox="1"/>
          <p:nvPr/>
        </p:nvSpPr>
        <p:spPr>
          <a:xfrm>
            <a:off x="3276600" y="1219200"/>
            <a:ext cx="5486400" cy="3046988"/>
          </a:xfrm>
          <a:prstGeom prst="rect">
            <a:avLst/>
          </a:prstGeom>
          <a:noFill/>
        </p:spPr>
        <p:txBody>
          <a:bodyPr wrap="square" rtlCol="0">
            <a:spAutoFit/>
          </a:bodyPr>
          <a:lstStyle/>
          <a:p>
            <a:r>
              <a:rPr lang="en-US" sz="1600" dirty="0" smtClean="0">
                <a:latin typeface="Courier New" pitchFamily="49" charset="0"/>
                <a:cs typeface="Courier New" pitchFamily="49" charset="0"/>
              </a:rPr>
              <a:t>A state has the right to regulate or proscribe abortion “except where it is necessary, in appropriate medical judgment, for the preservation of the life or health of the mother.” (1) </a:t>
            </a:r>
          </a:p>
          <a:p>
            <a:endParaRPr lang="en-US" sz="1600" dirty="0" smtClean="0">
              <a:latin typeface="Courier New" pitchFamily="49" charset="0"/>
              <a:cs typeface="Courier New" pitchFamily="49" charset="0"/>
            </a:endParaRPr>
          </a:p>
          <a:p>
            <a:r>
              <a:rPr lang="en-US" sz="1600" dirty="0" smtClean="0">
                <a:latin typeface="Courier New" pitchFamily="49" charset="0"/>
                <a:cs typeface="Courier New" pitchFamily="49" charset="0"/>
              </a:rPr>
              <a:t>“[T]he medical judgment may be exercised in the light of all factors - physical, emotional, psychological, familial, and the woman's age - relevant to the wellbeing of the patient. All these factors may relate to health.” (2)</a:t>
            </a:r>
            <a:endParaRPr lang="en-US" sz="1600" dirty="0">
              <a:latin typeface="Courier New" pitchFamily="49" charset="0"/>
              <a:cs typeface="Courier New" pitchFamily="49" charset="0"/>
            </a:endParaRPr>
          </a:p>
        </p:txBody>
      </p:sp>
      <p:sp>
        <p:nvSpPr>
          <p:cNvPr id="10" name="TextBox 9"/>
          <p:cNvSpPr txBox="1"/>
          <p:nvPr/>
        </p:nvSpPr>
        <p:spPr>
          <a:xfrm>
            <a:off x="152400" y="3657600"/>
            <a:ext cx="3276600" cy="384721"/>
          </a:xfrm>
          <a:prstGeom prst="rect">
            <a:avLst/>
          </a:prstGeom>
          <a:noFill/>
        </p:spPr>
        <p:txBody>
          <a:bodyPr wrap="square" rtlCol="0">
            <a:spAutoFit/>
          </a:bodyPr>
          <a:lstStyle/>
          <a:p>
            <a:r>
              <a:rPr lang="en-US" sz="950" dirty="0" smtClean="0">
                <a:latin typeface="Courier New" pitchFamily="49" charset="0"/>
                <a:cs typeface="Courier New" pitchFamily="49" charset="0"/>
              </a:rPr>
              <a:t>1 </a:t>
            </a:r>
            <a:r>
              <a:rPr lang="en-US" sz="950" i="1" dirty="0" smtClean="0">
                <a:latin typeface="Courier New" pitchFamily="49" charset="0"/>
                <a:cs typeface="Courier New" pitchFamily="49" charset="0"/>
              </a:rPr>
              <a:t>Roe v. Wade, </a:t>
            </a:r>
            <a:r>
              <a:rPr lang="en-US" sz="950" dirty="0" smtClean="0">
                <a:latin typeface="Courier New" pitchFamily="49" charset="0"/>
                <a:cs typeface="Courier New" pitchFamily="49" charset="0"/>
              </a:rPr>
              <a:t>410 U.S. 164-5 (1973). </a:t>
            </a:r>
          </a:p>
          <a:p>
            <a:r>
              <a:rPr lang="en-US" sz="950" dirty="0" smtClean="0">
                <a:latin typeface="Courier New" pitchFamily="49" charset="0"/>
                <a:cs typeface="Courier New" pitchFamily="49" charset="0"/>
              </a:rPr>
              <a:t>2 </a:t>
            </a:r>
            <a:r>
              <a:rPr lang="en-US" sz="950" i="1" dirty="0" smtClean="0">
                <a:latin typeface="Courier New" pitchFamily="49" charset="0"/>
                <a:cs typeface="Courier New" pitchFamily="49" charset="0"/>
              </a:rPr>
              <a:t>Doe v. Bolton, </a:t>
            </a:r>
            <a:r>
              <a:rPr lang="en-US" sz="950" dirty="0" smtClean="0">
                <a:latin typeface="Courier New" pitchFamily="49" charset="0"/>
                <a:cs typeface="Courier New" pitchFamily="49" charset="0"/>
              </a:rPr>
              <a:t>410 U.S. 179, 192 (1973).</a:t>
            </a:r>
            <a:endParaRPr lang="en-US" sz="950" dirty="0"/>
          </a:p>
        </p:txBody>
      </p:sp>
      <p:sp>
        <p:nvSpPr>
          <p:cNvPr id="11" name="TextBox 10"/>
          <p:cNvSpPr txBox="1"/>
          <p:nvPr/>
        </p:nvSpPr>
        <p:spPr>
          <a:xfrm>
            <a:off x="1143000" y="4495800"/>
            <a:ext cx="4572000" cy="1323439"/>
          </a:xfrm>
          <a:prstGeom prst="rect">
            <a:avLst/>
          </a:prstGeom>
          <a:noFill/>
          <a:ln w="57150">
            <a:solidFill>
              <a:schemeClr val="tx1"/>
            </a:solidFill>
          </a:ln>
        </p:spPr>
        <p:txBody>
          <a:bodyPr wrap="square" rtlCol="0">
            <a:spAutoFit/>
          </a:bodyPr>
          <a:lstStyle/>
          <a:p>
            <a:pPr algn="ctr"/>
            <a:endParaRPr lang="en-US" sz="800" dirty="0" smtClean="0"/>
          </a:p>
          <a:p>
            <a:pPr algn="ctr"/>
            <a:r>
              <a:rPr lang="en-US" b="1" dirty="0" smtClean="0">
                <a:latin typeface="Bookman Old Style" pitchFamily="18" charset="0"/>
              </a:rPr>
              <a:t>64% of women report some form of coercion in the abortion decision. </a:t>
            </a:r>
          </a:p>
          <a:p>
            <a:pPr algn="r"/>
            <a:endParaRPr lang="en-US" sz="900" dirty="0" smtClean="0">
              <a:latin typeface="Bookman Old Style" pitchFamily="18" charset="0"/>
            </a:endParaRPr>
          </a:p>
          <a:p>
            <a:pPr algn="r"/>
            <a:r>
              <a:rPr lang="en-US" sz="900" dirty="0" smtClean="0">
                <a:latin typeface="Bookman Old Style" pitchFamily="18" charset="0"/>
              </a:rPr>
              <a:t>The Jericho Plan: Breaking Down the Walls Which Prevent Post-Abortion Healing, by David C. Reardon. Springfield, IL: Acorn Books, 1996.</a:t>
            </a:r>
          </a:p>
          <a:p>
            <a:pPr algn="r"/>
            <a:endParaRPr lang="en-US" sz="900" dirty="0"/>
          </a:p>
        </p:txBody>
      </p:sp>
      <p:pic>
        <p:nvPicPr>
          <p:cNvPr id="12" name="Picture 11" descr="pr woman in sorrow small.JPG"/>
          <p:cNvPicPr>
            <a:picLocks noChangeAspect="1"/>
          </p:cNvPicPr>
          <p:nvPr/>
        </p:nvPicPr>
        <p:blipFill>
          <a:blip r:embed="rId4" cstate="print"/>
          <a:stretch>
            <a:fillRect/>
          </a:stretch>
        </p:blipFill>
        <p:spPr>
          <a:xfrm>
            <a:off x="6019800" y="4191000"/>
            <a:ext cx="2578100" cy="2057400"/>
          </a:xfrm>
          <a:prstGeom prst="rect">
            <a:avLst/>
          </a:prstGeom>
        </p:spPr>
      </p:pic>
    </p:spTree>
    <p:custDataLst>
      <p:tags r:id="rId1"/>
    </p:custDataLst>
  </p:cSld>
  <p:clrMapOvr>
    <a:masterClrMapping/>
  </p:clrMapOvr>
  <p:transition advTm="1804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Berlin Sans FB Demi" pitchFamily="34" charset="0"/>
              </a:rPr>
              <a:t>The “How?” of Abortion</a:t>
            </a:r>
            <a:endParaRPr lang="en-US" dirty="0">
              <a:latin typeface="Berlin Sans FB Demi" pitchFamily="34" charset="0"/>
            </a:endParaRPr>
          </a:p>
        </p:txBody>
      </p:sp>
      <p:sp>
        <p:nvSpPr>
          <p:cNvPr id="6" name="Content Placeholder 5"/>
          <p:cNvSpPr>
            <a:spLocks noGrp="1"/>
          </p:cNvSpPr>
          <p:nvPr>
            <p:ph sz="quarter" idx="4"/>
          </p:nvPr>
        </p:nvSpPr>
        <p:spPr>
          <a:xfrm>
            <a:off x="609600" y="1981200"/>
            <a:ext cx="4572000" cy="3276600"/>
          </a:xfrm>
        </p:spPr>
        <p:txBody>
          <a:bodyPr>
            <a:normAutofit/>
          </a:bodyPr>
          <a:lstStyle/>
          <a:p>
            <a:r>
              <a:rPr lang="en-US" sz="2200" dirty="0" smtClean="0"/>
              <a:t>Contraceptives</a:t>
            </a:r>
          </a:p>
          <a:p>
            <a:r>
              <a:rPr lang="en-US" sz="2200" dirty="0" smtClean="0"/>
              <a:t>Morning After Pill</a:t>
            </a:r>
          </a:p>
          <a:p>
            <a:r>
              <a:rPr lang="en-US" sz="2200" dirty="0" smtClean="0"/>
              <a:t>IUD’s</a:t>
            </a:r>
          </a:p>
          <a:p>
            <a:r>
              <a:rPr lang="en-US" sz="2200" dirty="0" smtClean="0"/>
              <a:t>RU-486</a:t>
            </a:r>
          </a:p>
          <a:p>
            <a:r>
              <a:rPr lang="en-US" sz="2200" dirty="0" smtClean="0"/>
              <a:t>Suction</a:t>
            </a:r>
          </a:p>
          <a:p>
            <a:r>
              <a:rPr lang="en-US" sz="2200" dirty="0" smtClean="0"/>
              <a:t>Saline</a:t>
            </a:r>
          </a:p>
          <a:p>
            <a:r>
              <a:rPr lang="en-US" sz="2200" dirty="0" smtClean="0"/>
              <a:t>D&amp;C</a:t>
            </a:r>
          </a:p>
          <a:p>
            <a:r>
              <a:rPr lang="en-US" sz="2200" dirty="0" smtClean="0"/>
              <a:t>D&amp;E</a:t>
            </a:r>
          </a:p>
          <a:p>
            <a:r>
              <a:rPr lang="en-US" sz="2200" dirty="0" smtClean="0"/>
              <a:t>D&amp;X/Partial-Birth Abortion </a:t>
            </a:r>
          </a:p>
        </p:txBody>
      </p:sp>
      <p:pic>
        <p:nvPicPr>
          <p:cNvPr id="8" name="Picture 7" descr="pills 2 small.JPG"/>
          <p:cNvPicPr>
            <a:picLocks noChangeAspect="1"/>
          </p:cNvPicPr>
          <p:nvPr/>
        </p:nvPicPr>
        <p:blipFill>
          <a:blip r:embed="rId2" cstate="print"/>
          <a:stretch>
            <a:fillRect/>
          </a:stretch>
        </p:blipFill>
        <p:spPr>
          <a:xfrm>
            <a:off x="5105400" y="1447800"/>
            <a:ext cx="3359021" cy="2286000"/>
          </a:xfrm>
          <a:prstGeom prst="rect">
            <a:avLst/>
          </a:prstGeom>
        </p:spPr>
      </p:pic>
      <p:sp>
        <p:nvSpPr>
          <p:cNvPr id="3" name="Content Placeholder 2"/>
          <p:cNvSpPr>
            <a:spLocks noGrp="1"/>
          </p:cNvSpPr>
          <p:nvPr>
            <p:ph sz="quarter" idx="2"/>
          </p:nvPr>
        </p:nvSpPr>
        <p:spPr/>
        <p:txBody>
          <a:bodyPr/>
          <a:lstStyle/>
          <a:p>
            <a:endParaRPr lang="en-US"/>
          </a:p>
        </p:txBody>
      </p:sp>
    </p:spTree>
  </p:cSld>
  <p:clrMapOvr>
    <a:masterClrMapping/>
  </p:clrMapOvr>
  <p:transition advTm="393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524000" y="1981200"/>
            <a:ext cx="6553200" cy="2743200"/>
          </a:xfrm>
        </p:spPr>
        <p:txBody>
          <a:bodyPr numCol="2">
            <a:noAutofit/>
          </a:bodyPr>
          <a:lstStyle/>
          <a:p>
            <a:r>
              <a:rPr lang="en-US" sz="4800" dirty="0" smtClean="0">
                <a:latin typeface="Bookman Old Style" pitchFamily="18" charset="0"/>
              </a:rPr>
              <a:t>Who?</a:t>
            </a:r>
          </a:p>
          <a:p>
            <a:endParaRPr lang="en-US" sz="600" dirty="0" smtClean="0">
              <a:latin typeface="Bookman Old Style" pitchFamily="18" charset="0"/>
            </a:endParaRPr>
          </a:p>
          <a:p>
            <a:r>
              <a:rPr lang="en-US" sz="4800" dirty="0" smtClean="0">
                <a:latin typeface="Bookman Old Style" pitchFamily="18" charset="0"/>
              </a:rPr>
              <a:t>What?</a:t>
            </a:r>
          </a:p>
          <a:p>
            <a:endParaRPr lang="en-US" sz="600" dirty="0" smtClean="0">
              <a:latin typeface="Bookman Old Style" pitchFamily="18" charset="0"/>
            </a:endParaRPr>
          </a:p>
          <a:p>
            <a:r>
              <a:rPr lang="en-US" sz="4800" dirty="0" smtClean="0">
                <a:latin typeface="Bookman Old Style" pitchFamily="18" charset="0"/>
              </a:rPr>
              <a:t>When?</a:t>
            </a:r>
          </a:p>
          <a:p>
            <a:endParaRPr lang="en-US" sz="4800" dirty="0" smtClean="0">
              <a:latin typeface="Bookman Old Style" pitchFamily="18" charset="0"/>
            </a:endParaRPr>
          </a:p>
          <a:p>
            <a:r>
              <a:rPr lang="en-US" sz="4800" dirty="0" smtClean="0">
                <a:latin typeface="Bookman Old Style" pitchFamily="18" charset="0"/>
              </a:rPr>
              <a:t>Where?</a:t>
            </a:r>
          </a:p>
          <a:p>
            <a:endParaRPr lang="en-US" sz="600" dirty="0" smtClean="0">
              <a:latin typeface="Bookman Old Style" pitchFamily="18" charset="0"/>
            </a:endParaRPr>
          </a:p>
          <a:p>
            <a:r>
              <a:rPr lang="en-US" sz="4800" dirty="0" smtClean="0">
                <a:latin typeface="Bookman Old Style" pitchFamily="18" charset="0"/>
              </a:rPr>
              <a:t>Why?</a:t>
            </a:r>
          </a:p>
          <a:p>
            <a:endParaRPr lang="en-US" sz="600" dirty="0" smtClean="0">
              <a:latin typeface="Bookman Old Style" pitchFamily="18" charset="0"/>
            </a:endParaRPr>
          </a:p>
          <a:p>
            <a:r>
              <a:rPr lang="en-US" sz="4800" dirty="0" smtClean="0">
                <a:latin typeface="Bookman Old Style" pitchFamily="18" charset="0"/>
              </a:rPr>
              <a:t>How? </a:t>
            </a:r>
          </a:p>
          <a:p>
            <a:endParaRPr lang="en-US" sz="4000" dirty="0"/>
          </a:p>
        </p:txBody>
      </p:sp>
      <p:sp>
        <p:nvSpPr>
          <p:cNvPr id="4" name="Title 3"/>
          <p:cNvSpPr>
            <a:spLocks noGrp="1"/>
          </p:cNvSpPr>
          <p:nvPr>
            <p:ph type="title"/>
          </p:nvPr>
        </p:nvSpPr>
        <p:spPr/>
        <p:txBody>
          <a:bodyPr>
            <a:normAutofit/>
          </a:bodyPr>
          <a:lstStyle/>
          <a:p>
            <a:pPr algn="ctr"/>
            <a:r>
              <a:rPr lang="en-US" sz="4800" dirty="0" smtClean="0">
                <a:latin typeface="Berlin Sans FB Demi" pitchFamily="34" charset="0"/>
              </a:rPr>
              <a:t>Abortion</a:t>
            </a:r>
            <a:r>
              <a:rPr lang="en-US" sz="4800" dirty="0" smtClean="0"/>
              <a:t> </a:t>
            </a:r>
            <a:endParaRPr lang="en-US" sz="4800" dirty="0"/>
          </a:p>
        </p:txBody>
      </p:sp>
    </p:spTree>
    <p:custDataLst>
      <p:tags r:id="rId1"/>
    </p:custDataLst>
  </p:cSld>
  <p:clrMapOvr>
    <a:masterClrMapping/>
  </p:clrMapOvr>
  <p:transition advTm="754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Berlin Sans FB Demi" pitchFamily="34" charset="0"/>
              </a:rPr>
              <a:t>The “Tough” Questions</a:t>
            </a:r>
            <a:endParaRPr lang="en-US" dirty="0">
              <a:latin typeface="Berlin Sans FB Demi" pitchFamily="34" charset="0"/>
            </a:endParaRPr>
          </a:p>
        </p:txBody>
      </p:sp>
      <p:sp>
        <p:nvSpPr>
          <p:cNvPr id="11" name="Content Placeholder 4"/>
          <p:cNvSpPr>
            <a:spLocks noGrp="1"/>
          </p:cNvSpPr>
          <p:nvPr>
            <p:ph sz="quarter" idx="2"/>
          </p:nvPr>
        </p:nvSpPr>
        <p:spPr>
          <a:xfrm>
            <a:off x="381000" y="1600200"/>
            <a:ext cx="5562600" cy="990600"/>
          </a:xfrm>
        </p:spPr>
        <p:txBody>
          <a:bodyPr>
            <a:noAutofit/>
          </a:bodyPr>
          <a:lstStyle/>
          <a:p>
            <a:pPr algn="ctr">
              <a:buNone/>
            </a:pPr>
            <a:r>
              <a:rPr lang="en-US" sz="4000" dirty="0" smtClean="0">
                <a:solidFill>
                  <a:schemeClr val="accent4"/>
                </a:solidFill>
                <a:latin typeface="Berlin Sans FB" pitchFamily="34" charset="0"/>
              </a:rPr>
              <a:t>“trot out the toddler”</a:t>
            </a:r>
            <a:endParaRPr lang="en-US" sz="4000" dirty="0">
              <a:solidFill>
                <a:schemeClr val="accent4"/>
              </a:solidFill>
              <a:latin typeface="Berlin Sans FB" pitchFamily="34" charset="0"/>
            </a:endParaRPr>
          </a:p>
        </p:txBody>
      </p:sp>
      <p:sp>
        <p:nvSpPr>
          <p:cNvPr id="17" name="TextBox 16"/>
          <p:cNvSpPr txBox="1"/>
          <p:nvPr/>
        </p:nvSpPr>
        <p:spPr>
          <a:xfrm>
            <a:off x="6248400" y="1981200"/>
            <a:ext cx="2514600" cy="3785652"/>
          </a:xfrm>
          <a:prstGeom prst="rect">
            <a:avLst/>
          </a:prstGeom>
          <a:solidFill>
            <a:schemeClr val="accent3"/>
          </a:solidFill>
          <a:ln w="76200" cmpd="thickThin">
            <a:solidFill>
              <a:schemeClr val="tx1"/>
            </a:solidFill>
          </a:ln>
        </p:spPr>
        <p:txBody>
          <a:bodyPr wrap="square" rtlCol="0">
            <a:spAutoFit/>
          </a:bodyPr>
          <a:lstStyle/>
          <a:p>
            <a:pPr algn="ctr"/>
            <a:endParaRPr lang="en-US" sz="2400" dirty="0" smtClean="0"/>
          </a:p>
          <a:p>
            <a:pPr algn="ctr"/>
            <a:r>
              <a:rPr lang="en-US" sz="2400" b="1" dirty="0" smtClean="0">
                <a:latin typeface="Bookman Old Style" pitchFamily="18" charset="0"/>
              </a:rPr>
              <a:t>Rape</a:t>
            </a:r>
          </a:p>
          <a:p>
            <a:pPr algn="ctr"/>
            <a:endParaRPr lang="en-US" sz="2400" b="1" dirty="0" smtClean="0">
              <a:latin typeface="Bookman Old Style" pitchFamily="18" charset="0"/>
            </a:endParaRPr>
          </a:p>
          <a:p>
            <a:pPr algn="ctr"/>
            <a:r>
              <a:rPr lang="en-US" sz="2400" b="1" dirty="0" smtClean="0">
                <a:latin typeface="Bookman Old Style" pitchFamily="18" charset="0"/>
              </a:rPr>
              <a:t>Incest</a:t>
            </a:r>
          </a:p>
          <a:p>
            <a:pPr algn="ctr"/>
            <a:endParaRPr lang="en-US" sz="2400" b="1" dirty="0" smtClean="0">
              <a:latin typeface="Bookman Old Style" pitchFamily="18" charset="0"/>
            </a:endParaRPr>
          </a:p>
          <a:p>
            <a:pPr algn="ctr"/>
            <a:r>
              <a:rPr lang="en-US" sz="2400" b="1" dirty="0" smtClean="0">
                <a:latin typeface="Bookman Old Style" pitchFamily="18" charset="0"/>
              </a:rPr>
              <a:t>Disabilities</a:t>
            </a:r>
          </a:p>
          <a:p>
            <a:pPr algn="ctr"/>
            <a:endParaRPr lang="en-US" sz="2400" b="1" dirty="0" smtClean="0">
              <a:latin typeface="Bookman Old Style" pitchFamily="18" charset="0"/>
            </a:endParaRPr>
          </a:p>
          <a:p>
            <a:pPr algn="ctr"/>
            <a:r>
              <a:rPr lang="en-US" sz="2400" b="1" dirty="0" smtClean="0">
                <a:latin typeface="Bookman Old Style" pitchFamily="18" charset="0"/>
              </a:rPr>
              <a:t>Life of the Mother</a:t>
            </a:r>
          </a:p>
          <a:p>
            <a:pPr algn="ctr"/>
            <a:endParaRPr lang="en-US" sz="2400" dirty="0"/>
          </a:p>
        </p:txBody>
      </p:sp>
      <p:pic>
        <p:nvPicPr>
          <p:cNvPr id="7" name="Picture 6" descr="toddlers.jpg"/>
          <p:cNvPicPr>
            <a:picLocks noChangeAspect="1"/>
          </p:cNvPicPr>
          <p:nvPr/>
        </p:nvPicPr>
        <p:blipFill>
          <a:blip r:embed="rId3" cstate="print"/>
          <a:srcRect r="10000"/>
          <a:stretch>
            <a:fillRect/>
          </a:stretch>
        </p:blipFill>
        <p:spPr>
          <a:xfrm>
            <a:off x="838200" y="2514600"/>
            <a:ext cx="4800600" cy="3480955"/>
          </a:xfrm>
          <a:prstGeom prst="rect">
            <a:avLst/>
          </a:prstGeom>
        </p:spPr>
      </p:pic>
    </p:spTree>
    <p:custDataLst>
      <p:tags r:id="rId1"/>
    </p:custDataLst>
  </p:cSld>
  <p:clrMapOvr>
    <a:masterClrMapping/>
  </p:clrMapOvr>
  <p:transition advTm="1103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0"/>
            <a:ext cx="8084264" cy="1077218"/>
          </a:xfrm>
          <a:prstGeom prst="rect">
            <a:avLst/>
          </a:prstGeom>
          <a:noFill/>
        </p:spPr>
        <p:txBody>
          <a:bodyPr wrap="none" rtlCol="0">
            <a:spAutoFit/>
          </a:bodyPr>
          <a:lstStyle/>
          <a:p>
            <a:r>
              <a:rPr lang="en-US" sz="6400" dirty="0" smtClean="0">
                <a:solidFill>
                  <a:schemeClr val="tx1">
                    <a:lumMod val="75000"/>
                    <a:lumOff val="25000"/>
                  </a:schemeClr>
                </a:solidFill>
                <a:latin typeface="Berlin Sans FB Demi" pitchFamily="34" charset="0"/>
              </a:rPr>
              <a:t>When does life begin?</a:t>
            </a:r>
            <a:endParaRPr lang="en-US" sz="6400" dirty="0">
              <a:solidFill>
                <a:schemeClr val="tx1">
                  <a:lumMod val="75000"/>
                  <a:lumOff val="25000"/>
                </a:schemeClr>
              </a:solidFill>
              <a:latin typeface="Berlin Sans FB Demi" pitchFamily="34" charset="0"/>
            </a:endParaRPr>
          </a:p>
        </p:txBody>
      </p:sp>
    </p:spTree>
    <p:custDataLst>
      <p:tags r:id="rId1"/>
    </p:custDataLst>
  </p:cSld>
  <p:clrMapOvr>
    <a:masterClrMapping/>
  </p:clrMapOvr>
  <p:transition advTm="5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wks.jpg"/>
          <p:cNvPicPr>
            <a:picLocks noChangeAspect="1"/>
          </p:cNvPicPr>
          <p:nvPr/>
        </p:nvPicPr>
        <p:blipFill>
          <a:blip r:embed="rId3" cstate="print"/>
          <a:srcRect l="5751"/>
          <a:stretch>
            <a:fillRect/>
          </a:stretch>
        </p:blipFill>
        <p:spPr>
          <a:xfrm>
            <a:off x="169524" y="381000"/>
            <a:ext cx="2497476" cy="2286000"/>
          </a:xfrm>
          <a:prstGeom prst="rect">
            <a:avLst/>
          </a:prstGeom>
        </p:spPr>
      </p:pic>
      <p:sp>
        <p:nvSpPr>
          <p:cNvPr id="3" name="TextBox 2"/>
          <p:cNvSpPr txBox="1"/>
          <p:nvPr/>
        </p:nvSpPr>
        <p:spPr>
          <a:xfrm>
            <a:off x="609600" y="2743200"/>
            <a:ext cx="1752600" cy="646331"/>
          </a:xfrm>
          <a:prstGeom prst="rect">
            <a:avLst/>
          </a:prstGeom>
          <a:noFill/>
        </p:spPr>
        <p:txBody>
          <a:bodyPr wrap="square" rtlCol="0">
            <a:spAutoFit/>
          </a:bodyPr>
          <a:lstStyle/>
          <a:p>
            <a:pPr algn="ctr"/>
            <a:r>
              <a:rPr lang="en-US" dirty="0" smtClean="0">
                <a:latin typeface="Bookman Old Style" pitchFamily="18" charset="0"/>
              </a:rPr>
              <a:t>4 weeks after fertilization</a:t>
            </a:r>
            <a:endParaRPr lang="en-US" dirty="0">
              <a:latin typeface="Bookman Old Style" pitchFamily="18" charset="0"/>
            </a:endParaRPr>
          </a:p>
        </p:txBody>
      </p:sp>
      <p:pic>
        <p:nvPicPr>
          <p:cNvPr id="4" name="Picture 3" descr="8 wks 2.jpg"/>
          <p:cNvPicPr>
            <a:picLocks noChangeAspect="1"/>
          </p:cNvPicPr>
          <p:nvPr/>
        </p:nvPicPr>
        <p:blipFill>
          <a:blip r:embed="rId4" cstate="print"/>
          <a:srcRect l="50171"/>
          <a:stretch>
            <a:fillRect/>
          </a:stretch>
        </p:blipFill>
        <p:spPr>
          <a:xfrm>
            <a:off x="2786202" y="381000"/>
            <a:ext cx="1861998" cy="2286000"/>
          </a:xfrm>
          <a:prstGeom prst="rect">
            <a:avLst/>
          </a:prstGeom>
        </p:spPr>
      </p:pic>
      <p:sp>
        <p:nvSpPr>
          <p:cNvPr id="5" name="TextBox 4"/>
          <p:cNvSpPr txBox="1"/>
          <p:nvPr/>
        </p:nvSpPr>
        <p:spPr>
          <a:xfrm>
            <a:off x="3124200" y="2819400"/>
            <a:ext cx="1143000" cy="369332"/>
          </a:xfrm>
          <a:prstGeom prst="rect">
            <a:avLst/>
          </a:prstGeom>
          <a:noFill/>
        </p:spPr>
        <p:txBody>
          <a:bodyPr wrap="square" rtlCol="0">
            <a:spAutoFit/>
          </a:bodyPr>
          <a:lstStyle/>
          <a:p>
            <a:r>
              <a:rPr lang="en-US" dirty="0" smtClean="0">
                <a:latin typeface="Bookman Old Style" pitchFamily="18" charset="0"/>
              </a:rPr>
              <a:t>6 weeks</a:t>
            </a:r>
            <a:endParaRPr lang="en-US" dirty="0">
              <a:latin typeface="Bookman Old Style" pitchFamily="18" charset="0"/>
            </a:endParaRPr>
          </a:p>
        </p:txBody>
      </p:sp>
      <p:sp>
        <p:nvSpPr>
          <p:cNvPr id="7" name="TextBox 6"/>
          <p:cNvSpPr txBox="1"/>
          <p:nvPr/>
        </p:nvSpPr>
        <p:spPr>
          <a:xfrm>
            <a:off x="4876800" y="2819400"/>
            <a:ext cx="1371600" cy="381000"/>
          </a:xfrm>
          <a:prstGeom prst="rect">
            <a:avLst/>
          </a:prstGeom>
          <a:noFill/>
        </p:spPr>
        <p:txBody>
          <a:bodyPr wrap="square" rtlCol="0">
            <a:spAutoFit/>
          </a:bodyPr>
          <a:lstStyle/>
          <a:p>
            <a:r>
              <a:rPr lang="en-US" dirty="0" smtClean="0">
                <a:latin typeface="Bookman Old Style" pitchFamily="18" charset="0"/>
              </a:rPr>
              <a:t>11 weeks</a:t>
            </a:r>
            <a:endParaRPr lang="en-US" dirty="0">
              <a:latin typeface="Bookman Old Style" pitchFamily="18" charset="0"/>
            </a:endParaRPr>
          </a:p>
        </p:txBody>
      </p:sp>
      <p:pic>
        <p:nvPicPr>
          <p:cNvPr id="8" name="Picture 7" descr="12 wks 2.jpg"/>
          <p:cNvPicPr>
            <a:picLocks noChangeAspect="1"/>
          </p:cNvPicPr>
          <p:nvPr/>
        </p:nvPicPr>
        <p:blipFill>
          <a:blip r:embed="rId5" cstate="print"/>
          <a:srcRect l="46662" t="30040" r="4384" b="5090"/>
          <a:stretch>
            <a:fillRect/>
          </a:stretch>
        </p:blipFill>
        <p:spPr>
          <a:xfrm>
            <a:off x="6400800" y="381000"/>
            <a:ext cx="2579077" cy="2286000"/>
          </a:xfrm>
          <a:prstGeom prst="rect">
            <a:avLst/>
          </a:prstGeom>
        </p:spPr>
      </p:pic>
      <p:sp>
        <p:nvSpPr>
          <p:cNvPr id="9" name="TextBox 8"/>
          <p:cNvSpPr txBox="1"/>
          <p:nvPr/>
        </p:nvSpPr>
        <p:spPr>
          <a:xfrm>
            <a:off x="7086600" y="2819400"/>
            <a:ext cx="1295400" cy="369332"/>
          </a:xfrm>
          <a:prstGeom prst="rect">
            <a:avLst/>
          </a:prstGeom>
          <a:noFill/>
        </p:spPr>
        <p:txBody>
          <a:bodyPr wrap="square" rtlCol="0">
            <a:spAutoFit/>
          </a:bodyPr>
          <a:lstStyle/>
          <a:p>
            <a:r>
              <a:rPr lang="en-US" dirty="0" smtClean="0">
                <a:latin typeface="Bookman Old Style" pitchFamily="18" charset="0"/>
              </a:rPr>
              <a:t>12 weeks</a:t>
            </a:r>
            <a:endParaRPr lang="en-US" dirty="0">
              <a:latin typeface="Bookman Old Style" pitchFamily="18" charset="0"/>
            </a:endParaRPr>
          </a:p>
        </p:txBody>
      </p:sp>
      <p:pic>
        <p:nvPicPr>
          <p:cNvPr id="10" name="Picture 9" descr="13 wks.jpg"/>
          <p:cNvPicPr>
            <a:picLocks noChangeAspect="1"/>
          </p:cNvPicPr>
          <p:nvPr/>
        </p:nvPicPr>
        <p:blipFill>
          <a:blip r:embed="rId6" cstate="print"/>
          <a:srcRect l="73403"/>
          <a:stretch>
            <a:fillRect/>
          </a:stretch>
        </p:blipFill>
        <p:spPr>
          <a:xfrm>
            <a:off x="4770754" y="381000"/>
            <a:ext cx="1477646" cy="2286000"/>
          </a:xfrm>
          <a:prstGeom prst="rect">
            <a:avLst/>
          </a:prstGeom>
        </p:spPr>
      </p:pic>
      <p:pic>
        <p:nvPicPr>
          <p:cNvPr id="11" name="Picture 10" descr="16 wks 2.jpg"/>
          <p:cNvPicPr>
            <a:picLocks noChangeAspect="1"/>
          </p:cNvPicPr>
          <p:nvPr/>
        </p:nvPicPr>
        <p:blipFill>
          <a:blip r:embed="rId7" cstate="print"/>
          <a:stretch>
            <a:fillRect/>
          </a:stretch>
        </p:blipFill>
        <p:spPr>
          <a:xfrm>
            <a:off x="1295400" y="3505200"/>
            <a:ext cx="2268188" cy="2286000"/>
          </a:xfrm>
          <a:prstGeom prst="rect">
            <a:avLst/>
          </a:prstGeom>
        </p:spPr>
      </p:pic>
      <p:sp>
        <p:nvSpPr>
          <p:cNvPr id="12" name="TextBox 11"/>
          <p:cNvSpPr txBox="1"/>
          <p:nvPr/>
        </p:nvSpPr>
        <p:spPr>
          <a:xfrm>
            <a:off x="1828800" y="5943600"/>
            <a:ext cx="1295400" cy="381000"/>
          </a:xfrm>
          <a:prstGeom prst="rect">
            <a:avLst/>
          </a:prstGeom>
          <a:noFill/>
        </p:spPr>
        <p:txBody>
          <a:bodyPr wrap="square" rtlCol="0">
            <a:spAutoFit/>
          </a:bodyPr>
          <a:lstStyle/>
          <a:p>
            <a:r>
              <a:rPr lang="en-US" dirty="0" smtClean="0">
                <a:latin typeface="Bookman Old Style" pitchFamily="18" charset="0"/>
              </a:rPr>
              <a:t>16 weeks</a:t>
            </a:r>
            <a:endParaRPr lang="en-US" dirty="0">
              <a:latin typeface="Bookman Old Style" pitchFamily="18" charset="0"/>
            </a:endParaRPr>
          </a:p>
        </p:txBody>
      </p:sp>
      <p:pic>
        <p:nvPicPr>
          <p:cNvPr id="13" name="Picture 12" descr="18 wks 3.jpg"/>
          <p:cNvPicPr>
            <a:picLocks noChangeAspect="1"/>
          </p:cNvPicPr>
          <p:nvPr/>
        </p:nvPicPr>
        <p:blipFill>
          <a:blip r:embed="rId8" cstate="print"/>
          <a:stretch>
            <a:fillRect/>
          </a:stretch>
        </p:blipFill>
        <p:spPr>
          <a:xfrm>
            <a:off x="3810000" y="3505200"/>
            <a:ext cx="2346000" cy="2286000"/>
          </a:xfrm>
          <a:prstGeom prst="rect">
            <a:avLst/>
          </a:prstGeom>
        </p:spPr>
      </p:pic>
      <p:pic>
        <p:nvPicPr>
          <p:cNvPr id="15" name="Picture 14" descr="24 wks 2.jpg"/>
          <p:cNvPicPr>
            <a:picLocks noChangeAspect="1"/>
          </p:cNvPicPr>
          <p:nvPr/>
        </p:nvPicPr>
        <p:blipFill>
          <a:blip r:embed="rId9" cstate="print"/>
          <a:stretch>
            <a:fillRect/>
          </a:stretch>
        </p:blipFill>
        <p:spPr>
          <a:xfrm>
            <a:off x="6400800" y="3505200"/>
            <a:ext cx="1964568" cy="2286000"/>
          </a:xfrm>
          <a:prstGeom prst="rect">
            <a:avLst/>
          </a:prstGeom>
        </p:spPr>
      </p:pic>
      <p:sp>
        <p:nvSpPr>
          <p:cNvPr id="17" name="TextBox 16"/>
          <p:cNvSpPr txBox="1"/>
          <p:nvPr/>
        </p:nvSpPr>
        <p:spPr>
          <a:xfrm>
            <a:off x="4343400" y="5943600"/>
            <a:ext cx="1371600" cy="369332"/>
          </a:xfrm>
          <a:prstGeom prst="rect">
            <a:avLst/>
          </a:prstGeom>
          <a:noFill/>
        </p:spPr>
        <p:txBody>
          <a:bodyPr wrap="square" rtlCol="0">
            <a:spAutoFit/>
          </a:bodyPr>
          <a:lstStyle/>
          <a:p>
            <a:r>
              <a:rPr lang="en-US" dirty="0" smtClean="0">
                <a:latin typeface="Bookman Old Style" pitchFamily="18" charset="0"/>
              </a:rPr>
              <a:t>20 weeks</a:t>
            </a:r>
            <a:endParaRPr lang="en-US" dirty="0">
              <a:latin typeface="Bookman Old Style" pitchFamily="18" charset="0"/>
            </a:endParaRPr>
          </a:p>
        </p:txBody>
      </p:sp>
      <p:sp>
        <p:nvSpPr>
          <p:cNvPr id="18" name="TextBox 17"/>
          <p:cNvSpPr txBox="1"/>
          <p:nvPr/>
        </p:nvSpPr>
        <p:spPr>
          <a:xfrm>
            <a:off x="6781800" y="5943600"/>
            <a:ext cx="1295400" cy="381000"/>
          </a:xfrm>
          <a:prstGeom prst="rect">
            <a:avLst/>
          </a:prstGeom>
          <a:noFill/>
        </p:spPr>
        <p:txBody>
          <a:bodyPr wrap="square" rtlCol="0">
            <a:spAutoFit/>
          </a:bodyPr>
          <a:lstStyle/>
          <a:p>
            <a:r>
              <a:rPr lang="en-US" dirty="0" smtClean="0">
                <a:latin typeface="Bookman Old Style" pitchFamily="18" charset="0"/>
              </a:rPr>
              <a:t>22 weeks</a:t>
            </a:r>
            <a:endParaRPr lang="en-US" dirty="0">
              <a:latin typeface="Bookman Old Style" pitchFamily="18" charset="0"/>
            </a:endParaRPr>
          </a:p>
        </p:txBody>
      </p:sp>
    </p:spTree>
    <p:custDataLst>
      <p:tags r:id="rId1"/>
    </p:custDataLst>
  </p:cSld>
  <p:clrMapOvr>
    <a:masterClrMapping/>
  </p:clrMapOvr>
  <p:transition advTm="169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2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2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20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10" presetClass="entr" presetSubtype="0" fill="hold" nodeType="with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fade">
                                      <p:cBhvr>
                                        <p:cTn id="62" dur="2000"/>
                                        <p:tgtEl>
                                          <p:spTgt spid="1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10" presetClass="entr" presetSubtype="0" fill="hold" nodeType="with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fade">
                                      <p:cBhvr>
                                        <p:cTn id="72"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609600"/>
            <a:ext cx="8382000" cy="615553"/>
          </a:xfrm>
          <a:prstGeom prst="rect">
            <a:avLst/>
          </a:prstGeom>
          <a:noFill/>
        </p:spPr>
        <p:txBody>
          <a:bodyPr wrap="square" rtlCol="0">
            <a:spAutoFit/>
          </a:bodyPr>
          <a:lstStyle/>
          <a:p>
            <a:pPr algn="ctr"/>
            <a:r>
              <a:rPr lang="en-US" sz="3400" dirty="0" err="1" smtClean="0">
                <a:solidFill>
                  <a:schemeClr val="tx2">
                    <a:lumMod val="75000"/>
                  </a:schemeClr>
                </a:solidFill>
                <a:latin typeface="Berlin Sans FB Demi" pitchFamily="34" charset="0"/>
              </a:rPr>
              <a:t>Sonography</a:t>
            </a:r>
            <a:r>
              <a:rPr lang="en-US" sz="3400" dirty="0" smtClean="0">
                <a:solidFill>
                  <a:schemeClr val="tx2">
                    <a:lumMod val="75000"/>
                  </a:schemeClr>
                </a:solidFill>
                <a:latin typeface="Berlin Sans FB Demi" pitchFamily="34" charset="0"/>
              </a:rPr>
              <a:t>: A Window to the Womb</a:t>
            </a:r>
            <a:endParaRPr lang="en-US" sz="3400" dirty="0">
              <a:solidFill>
                <a:schemeClr val="tx2">
                  <a:lumMod val="75000"/>
                </a:schemeClr>
              </a:solidFill>
              <a:latin typeface="Berlin Sans FB Demi" pitchFamily="34" charset="0"/>
            </a:endParaRPr>
          </a:p>
        </p:txBody>
      </p:sp>
      <p:pic>
        <p:nvPicPr>
          <p:cNvPr id="6" name="Picture 5" descr="tommy sono 20 wks 1.jpg"/>
          <p:cNvPicPr>
            <a:picLocks noChangeAspect="1"/>
          </p:cNvPicPr>
          <p:nvPr/>
        </p:nvPicPr>
        <p:blipFill>
          <a:blip r:embed="rId3" cstate="print"/>
          <a:srcRect l="25806" t="38035" r="19837" b="36667"/>
          <a:stretch>
            <a:fillRect/>
          </a:stretch>
        </p:blipFill>
        <p:spPr>
          <a:xfrm>
            <a:off x="762000" y="1676400"/>
            <a:ext cx="3280675" cy="3931920"/>
          </a:xfrm>
          <a:prstGeom prst="rect">
            <a:avLst/>
          </a:prstGeom>
        </p:spPr>
      </p:pic>
      <p:pic>
        <p:nvPicPr>
          <p:cNvPr id="7" name="Picture 6" descr="image1.jpg"/>
          <p:cNvPicPr>
            <a:picLocks noChangeAspect="1"/>
          </p:cNvPicPr>
          <p:nvPr/>
        </p:nvPicPr>
        <p:blipFill>
          <a:blip r:embed="rId4" cstate="print"/>
          <a:stretch>
            <a:fillRect/>
          </a:stretch>
        </p:blipFill>
        <p:spPr>
          <a:xfrm>
            <a:off x="5410200" y="1676400"/>
            <a:ext cx="2948940" cy="3931920"/>
          </a:xfrm>
          <a:prstGeom prst="rect">
            <a:avLst/>
          </a:prstGeom>
        </p:spPr>
      </p:pic>
      <p:sp>
        <p:nvSpPr>
          <p:cNvPr id="8" name="TextBox 7"/>
          <p:cNvSpPr txBox="1"/>
          <p:nvPr/>
        </p:nvSpPr>
        <p:spPr>
          <a:xfrm>
            <a:off x="4114800" y="2514600"/>
            <a:ext cx="1143000" cy="2369880"/>
          </a:xfrm>
          <a:prstGeom prst="rect">
            <a:avLst/>
          </a:prstGeom>
          <a:noFill/>
        </p:spPr>
        <p:txBody>
          <a:bodyPr wrap="square" rtlCol="0">
            <a:spAutoFit/>
          </a:bodyPr>
          <a:lstStyle/>
          <a:p>
            <a:pPr algn="ctr"/>
            <a:r>
              <a:rPr lang="en-US" sz="2000" dirty="0" smtClean="0">
                <a:latin typeface="Bookman Old Style" pitchFamily="18" charset="0"/>
              </a:rPr>
              <a:t>20 weeks later</a:t>
            </a:r>
          </a:p>
          <a:p>
            <a:r>
              <a:rPr lang="en-US" sz="8800" dirty="0" smtClean="0"/>
              <a:t>⇢</a:t>
            </a:r>
          </a:p>
        </p:txBody>
      </p:sp>
      <p:sp>
        <p:nvSpPr>
          <p:cNvPr id="10" name="TextBox 9"/>
          <p:cNvSpPr txBox="1"/>
          <p:nvPr/>
        </p:nvSpPr>
        <p:spPr>
          <a:xfrm>
            <a:off x="3429000" y="5867400"/>
            <a:ext cx="2438400" cy="461665"/>
          </a:xfrm>
          <a:prstGeom prst="rect">
            <a:avLst/>
          </a:prstGeom>
          <a:noFill/>
        </p:spPr>
        <p:txBody>
          <a:bodyPr wrap="square" rtlCol="0">
            <a:spAutoFit/>
          </a:bodyPr>
          <a:lstStyle/>
          <a:p>
            <a:pPr algn="ctr"/>
            <a:r>
              <a:rPr lang="en-US" sz="2400" dirty="0" smtClean="0">
                <a:latin typeface="Bookman Old Style" pitchFamily="18" charset="0"/>
              </a:rPr>
              <a:t>Tommy David</a:t>
            </a:r>
            <a:endParaRPr lang="en-US" sz="2400" dirty="0">
              <a:latin typeface="Bookman Old Style" pitchFamily="18" charset="0"/>
            </a:endParaRPr>
          </a:p>
        </p:txBody>
      </p:sp>
    </p:spTree>
    <p:custDataLst>
      <p:tags r:id="rId1"/>
    </p:custDataLst>
  </p:cSld>
  <p:clrMapOvr>
    <a:masterClrMapping/>
  </p:clrMapOvr>
  <p:transition advTm="86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ppt_x</p:attrName>
                                        </p:attrNameLst>
                                      </p:cBhvr>
                                      <p:tavLst>
                                        <p:tav tm="0">
                                          <p:val>
                                            <p:strVal val="#ppt_x-.2"/>
                                          </p:val>
                                        </p:tav>
                                        <p:tav tm="100000">
                                          <p:val>
                                            <p:strVal val="#ppt_x"/>
                                          </p:val>
                                        </p:tav>
                                      </p:tavLst>
                                    </p:anim>
                                    <p:anim calcmode="lin" valueType="num">
                                      <p:cBhvr>
                                        <p:cTn id="1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295400"/>
            <a:ext cx="5410200" cy="3785652"/>
          </a:xfrm>
          <a:prstGeom prst="rect">
            <a:avLst/>
          </a:prstGeom>
          <a:noFill/>
        </p:spPr>
        <p:txBody>
          <a:bodyPr wrap="square" rtlCol="0">
            <a:spAutoFit/>
          </a:bodyPr>
          <a:lstStyle/>
          <a:p>
            <a:pPr algn="ctr"/>
            <a:r>
              <a:rPr lang="en-US" sz="8000" dirty="0" smtClean="0">
                <a:latin typeface="Arial Black" pitchFamily="34" charset="0"/>
              </a:rPr>
              <a:t>What are you facing?</a:t>
            </a:r>
            <a:endParaRPr lang="en-US" sz="8000" dirty="0">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pPr algn="ctr"/>
            <a:r>
              <a:rPr lang="en-US" dirty="0" smtClean="0">
                <a:latin typeface="Berlin Sans FB Demi" pitchFamily="34" charset="0"/>
              </a:rPr>
              <a:t>Post Abortion Stress</a:t>
            </a:r>
            <a:endParaRPr lang="en-US" dirty="0">
              <a:latin typeface="Berlin Sans FB Demi" pitchFamily="34" charset="0"/>
            </a:endParaRPr>
          </a:p>
        </p:txBody>
      </p:sp>
      <p:pic>
        <p:nvPicPr>
          <p:cNvPr id="6" name="Picture 5" descr="PR-BackPhoto-250-166-small.jpg"/>
          <p:cNvPicPr>
            <a:picLocks noChangeAspect="1"/>
          </p:cNvPicPr>
          <p:nvPr/>
        </p:nvPicPr>
        <p:blipFill>
          <a:blip r:embed="rId3" cstate="print"/>
          <a:stretch>
            <a:fillRect/>
          </a:stretch>
        </p:blipFill>
        <p:spPr>
          <a:xfrm>
            <a:off x="2895600" y="1676400"/>
            <a:ext cx="3575892" cy="2374392"/>
          </a:xfrm>
          <a:prstGeom prst="rect">
            <a:avLst/>
          </a:prstGeom>
        </p:spPr>
      </p:pic>
      <p:sp>
        <p:nvSpPr>
          <p:cNvPr id="7" name="TextBox 6"/>
          <p:cNvSpPr txBox="1"/>
          <p:nvPr/>
        </p:nvSpPr>
        <p:spPr>
          <a:xfrm>
            <a:off x="304800" y="1066800"/>
            <a:ext cx="8610600" cy="400110"/>
          </a:xfrm>
          <a:prstGeom prst="rect">
            <a:avLst/>
          </a:prstGeom>
          <a:noFill/>
        </p:spPr>
        <p:txBody>
          <a:bodyPr wrap="square" rtlCol="0">
            <a:spAutoFit/>
          </a:bodyPr>
          <a:lstStyle/>
          <a:p>
            <a:pPr algn="ctr"/>
            <a:r>
              <a:rPr lang="en-US" sz="2000" dirty="0" smtClean="0">
                <a:latin typeface="Bookman Old Style" pitchFamily="18" charset="0"/>
              </a:rPr>
              <a:t>suicide • sleep disorder • absence of choice </a:t>
            </a:r>
            <a:endParaRPr lang="en-US" sz="2000" dirty="0">
              <a:latin typeface="Bookman Old Style" pitchFamily="18" charset="0"/>
            </a:endParaRPr>
          </a:p>
        </p:txBody>
      </p:sp>
      <p:sp>
        <p:nvSpPr>
          <p:cNvPr id="8" name="TextBox 7"/>
          <p:cNvSpPr txBox="1"/>
          <p:nvPr/>
        </p:nvSpPr>
        <p:spPr>
          <a:xfrm>
            <a:off x="381000" y="4343400"/>
            <a:ext cx="8763000" cy="400110"/>
          </a:xfrm>
          <a:prstGeom prst="rect">
            <a:avLst/>
          </a:prstGeom>
          <a:noFill/>
        </p:spPr>
        <p:txBody>
          <a:bodyPr wrap="square" rtlCol="0">
            <a:spAutoFit/>
          </a:bodyPr>
          <a:lstStyle/>
          <a:p>
            <a:pPr algn="ctr"/>
            <a:r>
              <a:rPr lang="en-US" sz="2000" dirty="0" smtClean="0">
                <a:latin typeface="Bookman Old Style" pitchFamily="18" charset="0"/>
              </a:rPr>
              <a:t>child abuse • pressure • depression • anxiety </a:t>
            </a:r>
            <a:endParaRPr lang="en-US" sz="2000" dirty="0">
              <a:latin typeface="Bookman Old Style" pitchFamily="18" charset="0"/>
            </a:endParaRPr>
          </a:p>
        </p:txBody>
      </p:sp>
      <p:sp>
        <p:nvSpPr>
          <p:cNvPr id="9" name="TextBox 8"/>
          <p:cNvSpPr txBox="1"/>
          <p:nvPr/>
        </p:nvSpPr>
        <p:spPr>
          <a:xfrm>
            <a:off x="3048000" y="4953000"/>
            <a:ext cx="5791200" cy="1631216"/>
          </a:xfrm>
          <a:prstGeom prst="rect">
            <a:avLst/>
          </a:prstGeom>
          <a:noFill/>
          <a:ln w="38100">
            <a:solidFill>
              <a:schemeClr val="tx1"/>
            </a:solidFill>
          </a:ln>
        </p:spPr>
        <p:txBody>
          <a:bodyPr wrap="square" rtlCol="0">
            <a:spAutoFit/>
          </a:bodyPr>
          <a:lstStyle/>
          <a:p>
            <a:pPr algn="ctr"/>
            <a:endParaRPr lang="en-US" u="sng" dirty="0" smtClean="0">
              <a:latin typeface="Garamond" pitchFamily="18" charset="0"/>
            </a:endParaRPr>
          </a:p>
          <a:p>
            <a:pPr algn="r"/>
            <a:r>
              <a:rPr lang="en-US" sz="3200" u="sng" dirty="0" smtClean="0">
                <a:latin typeface="Garamond" pitchFamily="18" charset="0"/>
                <a:hlinkClick r:id="rId4"/>
              </a:rPr>
              <a:t>www.rvbaltimore.org</a:t>
            </a:r>
            <a:endParaRPr lang="en-US" sz="3200" u="sng" dirty="0" smtClean="0">
              <a:latin typeface="Garamond" pitchFamily="18" charset="0"/>
            </a:endParaRPr>
          </a:p>
          <a:p>
            <a:pPr algn="r"/>
            <a:r>
              <a:rPr lang="en-US" sz="3200" dirty="0" smtClean="0">
                <a:latin typeface="Garamond" pitchFamily="18" charset="0"/>
              </a:rPr>
              <a:t>410-625-8491</a:t>
            </a:r>
          </a:p>
          <a:p>
            <a:pPr algn="ctr"/>
            <a:endParaRPr lang="en-US" dirty="0">
              <a:latin typeface="Garamond" pitchFamily="18" charset="0"/>
            </a:endParaRPr>
          </a:p>
        </p:txBody>
      </p:sp>
      <p:pic>
        <p:nvPicPr>
          <p:cNvPr id="10" name="Picture 9" descr="image cropped.JPG"/>
          <p:cNvPicPr>
            <a:picLocks noChangeAspect="1"/>
          </p:cNvPicPr>
          <p:nvPr/>
        </p:nvPicPr>
        <p:blipFill>
          <a:blip r:embed="rId5" cstate="print"/>
          <a:stretch>
            <a:fillRect/>
          </a:stretch>
        </p:blipFill>
        <p:spPr>
          <a:xfrm>
            <a:off x="3124200" y="5029200"/>
            <a:ext cx="1447800" cy="1447800"/>
          </a:xfrm>
          <a:prstGeom prst="rect">
            <a:avLst/>
          </a:prstGeom>
        </p:spPr>
      </p:pic>
    </p:spTree>
    <p:custDataLst>
      <p:tags r:id="rId1"/>
    </p:custDataLst>
  </p:cSld>
  <p:clrMapOvr>
    <a:masterClrMapping/>
  </p:clrMapOvr>
  <p:transition advTm="16655"/>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other teresa.jpg"/>
          <p:cNvPicPr>
            <a:picLocks noGrp="1" noChangeAspect="1"/>
          </p:cNvPicPr>
          <p:nvPr>
            <p:ph idx="1"/>
          </p:nvPr>
        </p:nvPicPr>
        <p:blipFill>
          <a:blip r:embed="rId2" cstate="print"/>
          <a:stretch>
            <a:fillRect/>
          </a:stretch>
        </p:blipFill>
        <p:spPr>
          <a:xfrm>
            <a:off x="5486400" y="914400"/>
            <a:ext cx="2914445" cy="4525962"/>
          </a:xfrm>
        </p:spPr>
      </p:pic>
      <p:sp>
        <p:nvSpPr>
          <p:cNvPr id="3" name="Title 2"/>
          <p:cNvSpPr>
            <a:spLocks noGrp="1"/>
          </p:cNvSpPr>
          <p:nvPr>
            <p:ph type="title"/>
          </p:nvPr>
        </p:nvSpPr>
        <p:spPr>
          <a:xfrm>
            <a:off x="533400" y="1447800"/>
            <a:ext cx="4572000" cy="3200400"/>
          </a:xfrm>
        </p:spPr>
        <p:txBody>
          <a:bodyPr>
            <a:noAutofit/>
          </a:bodyPr>
          <a:lstStyle/>
          <a:p>
            <a:pPr algn="ctr"/>
            <a:r>
              <a:rPr lang="en-US" sz="5400" b="0" i="1" dirty="0" smtClean="0">
                <a:latin typeface="Berlin Sans FB" pitchFamily="34" charset="0"/>
                <a:cs typeface="Times New Roman" pitchFamily="18" charset="0"/>
              </a:rPr>
              <a:t>“the greatest destroyer of peace today is abortion”</a:t>
            </a:r>
            <a:endParaRPr lang="en-US" sz="5400" b="0" i="1" dirty="0">
              <a:latin typeface="Berlin Sans FB" pitchFamily="34" charset="0"/>
              <a:cs typeface="Times New Roman" pitchFamily="18" charset="0"/>
            </a:endParaRPr>
          </a:p>
        </p:txBody>
      </p:sp>
    </p:spTree>
  </p:cSld>
  <p:clrMapOvr>
    <a:masterClrMapping/>
  </p:clrMapOvr>
  <p:transition advTm="2219"/>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28800"/>
            <a:ext cx="4532376" cy="1059712"/>
          </a:xfrm>
        </p:spPr>
        <p:txBody>
          <a:bodyPr>
            <a:noAutofit/>
          </a:bodyPr>
          <a:lstStyle/>
          <a:p>
            <a:r>
              <a:rPr lang="en-US" sz="7200" dirty="0" smtClean="0">
                <a:solidFill>
                  <a:schemeClr val="tx1">
                    <a:lumMod val="95000"/>
                  </a:schemeClr>
                </a:solidFill>
                <a:latin typeface="Berlin Sans FB Demi" pitchFamily="34" charset="0"/>
              </a:rPr>
              <a:t>CHASTITY</a:t>
            </a:r>
            <a:endParaRPr lang="en-US" sz="7200" dirty="0">
              <a:solidFill>
                <a:schemeClr val="tx1">
                  <a:lumMod val="95000"/>
                </a:schemeClr>
              </a:solidFill>
              <a:latin typeface="Berlin Sans FB Demi" pitchFamily="34" charset="0"/>
            </a:endParaRPr>
          </a:p>
        </p:txBody>
      </p:sp>
      <p:sp>
        <p:nvSpPr>
          <p:cNvPr id="3" name="Text Placeholder 2"/>
          <p:cNvSpPr>
            <a:spLocks noGrp="1"/>
          </p:cNvSpPr>
          <p:nvPr>
            <p:ph type="body" idx="1"/>
          </p:nvPr>
        </p:nvSpPr>
        <p:spPr>
          <a:xfrm>
            <a:off x="3886200" y="2895600"/>
            <a:ext cx="5257800" cy="1454888"/>
          </a:xfrm>
        </p:spPr>
        <p:txBody>
          <a:bodyPr>
            <a:noAutofit/>
          </a:bodyPr>
          <a:lstStyle/>
          <a:p>
            <a:r>
              <a:rPr lang="en-US" sz="2400" b="1" i="1" dirty="0" smtClean="0">
                <a:latin typeface="Bookman Old Style" pitchFamily="18" charset="0"/>
              </a:rPr>
              <a:t>“profoundly related to our personal identity and destiny”</a:t>
            </a:r>
            <a:endParaRPr lang="en-US" sz="2400" b="1" i="1" dirty="0">
              <a:latin typeface="Bookman Old Style" pitchFamily="18" charset="0"/>
            </a:endParaRPr>
          </a:p>
        </p:txBody>
      </p:sp>
      <p:sp>
        <p:nvSpPr>
          <p:cNvPr id="4" name="TextBox 3"/>
          <p:cNvSpPr txBox="1"/>
          <p:nvPr/>
        </p:nvSpPr>
        <p:spPr>
          <a:xfrm>
            <a:off x="609600" y="685800"/>
            <a:ext cx="1219200" cy="646331"/>
          </a:xfrm>
          <a:prstGeom prst="rect">
            <a:avLst/>
          </a:prstGeom>
          <a:noFill/>
          <a:ln w="28575">
            <a:solidFill>
              <a:schemeClr val="tx1">
                <a:lumMod val="50000"/>
              </a:schemeClr>
            </a:solidFill>
          </a:ln>
        </p:spPr>
        <p:txBody>
          <a:bodyPr wrap="square" rtlCol="0">
            <a:spAutoFit/>
          </a:bodyPr>
          <a:lstStyle/>
          <a:p>
            <a:pPr marL="0" lvl="3" algn="ctr"/>
            <a:r>
              <a:rPr lang="en-US" dirty="0" smtClean="0">
                <a:latin typeface="Bookman Old Style" pitchFamily="18" charset="0"/>
              </a:rPr>
              <a:t>personal integrity</a:t>
            </a:r>
            <a:endParaRPr lang="en-US" sz="1600" dirty="0" smtClean="0">
              <a:latin typeface="Bookman Old Style" pitchFamily="18" charset="0"/>
            </a:endParaRPr>
          </a:p>
        </p:txBody>
      </p:sp>
      <p:sp>
        <p:nvSpPr>
          <p:cNvPr id="5" name="TextBox 4"/>
          <p:cNvSpPr txBox="1"/>
          <p:nvPr/>
        </p:nvSpPr>
        <p:spPr>
          <a:xfrm>
            <a:off x="1219200" y="4572000"/>
            <a:ext cx="3505200" cy="646331"/>
          </a:xfrm>
          <a:prstGeom prst="rect">
            <a:avLst/>
          </a:prstGeom>
          <a:noFill/>
        </p:spPr>
        <p:txBody>
          <a:bodyPr wrap="square" rtlCol="0">
            <a:spAutoFit/>
          </a:bodyPr>
          <a:lstStyle/>
          <a:p>
            <a:pPr algn="ctr"/>
            <a:r>
              <a:rPr lang="en-US" dirty="0" smtClean="0">
                <a:solidFill>
                  <a:schemeClr val="tx1">
                    <a:lumMod val="85000"/>
                  </a:schemeClr>
                </a:solidFill>
                <a:latin typeface="Bookman Old Style" pitchFamily="18" charset="0"/>
              </a:rPr>
              <a:t>marks the entire personality of a human being</a:t>
            </a:r>
            <a:endParaRPr lang="en-US" dirty="0">
              <a:solidFill>
                <a:schemeClr val="tx1">
                  <a:lumMod val="85000"/>
                </a:schemeClr>
              </a:solidFill>
              <a:latin typeface="Bookman Old Style" pitchFamily="18" charset="0"/>
            </a:endParaRPr>
          </a:p>
        </p:txBody>
      </p:sp>
      <p:sp>
        <p:nvSpPr>
          <p:cNvPr id="6" name="TextBox 5"/>
          <p:cNvSpPr txBox="1"/>
          <p:nvPr/>
        </p:nvSpPr>
        <p:spPr>
          <a:xfrm>
            <a:off x="2667000" y="457200"/>
            <a:ext cx="5943600" cy="523220"/>
          </a:xfrm>
          <a:prstGeom prst="rect">
            <a:avLst/>
          </a:prstGeom>
          <a:solidFill>
            <a:schemeClr val="tx1">
              <a:lumMod val="50000"/>
            </a:schemeClr>
          </a:solidFill>
        </p:spPr>
        <p:txBody>
          <a:bodyPr wrap="square" rtlCol="0">
            <a:spAutoFit/>
          </a:bodyPr>
          <a:lstStyle/>
          <a:p>
            <a:pPr algn="ctr"/>
            <a:r>
              <a:rPr lang="en-US" sz="2800" dirty="0" smtClean="0">
                <a:latin typeface="Bookman Old Style" pitchFamily="18" charset="0"/>
              </a:rPr>
              <a:t>purity in conduct and intention </a:t>
            </a:r>
            <a:endParaRPr lang="en-US" sz="2800" dirty="0">
              <a:latin typeface="Bookman Old Style" pitchFamily="18" charset="0"/>
            </a:endParaRPr>
          </a:p>
        </p:txBody>
      </p:sp>
      <p:sp>
        <p:nvSpPr>
          <p:cNvPr id="7" name="TextBox 6"/>
          <p:cNvSpPr txBox="1"/>
          <p:nvPr/>
        </p:nvSpPr>
        <p:spPr>
          <a:xfrm>
            <a:off x="1676400" y="1600200"/>
            <a:ext cx="2057400" cy="954107"/>
          </a:xfrm>
          <a:prstGeom prst="rect">
            <a:avLst/>
          </a:prstGeom>
          <a:solidFill>
            <a:schemeClr val="tx1">
              <a:lumMod val="75000"/>
            </a:schemeClr>
          </a:solidFill>
        </p:spPr>
        <p:txBody>
          <a:bodyPr wrap="square" rtlCol="0">
            <a:spAutoFit/>
          </a:bodyPr>
          <a:lstStyle/>
          <a:p>
            <a:pPr algn="ctr"/>
            <a:r>
              <a:rPr lang="en-US" sz="1400" i="1" dirty="0" smtClean="0">
                <a:solidFill>
                  <a:schemeClr val="bg1">
                    <a:lumMod val="85000"/>
                    <a:lumOff val="15000"/>
                  </a:schemeClr>
                </a:solidFill>
                <a:latin typeface="Bookman Old Style" pitchFamily="18" charset="0"/>
              </a:rPr>
              <a:t>accepts and respects the body in its sexual dimensions and is grateful for it</a:t>
            </a:r>
            <a:endParaRPr lang="en-US" sz="1400" i="1" dirty="0">
              <a:solidFill>
                <a:schemeClr val="bg1">
                  <a:lumMod val="85000"/>
                  <a:lumOff val="15000"/>
                </a:schemeClr>
              </a:solidFill>
              <a:latin typeface="Bookman Old Style" pitchFamily="18" charset="0"/>
            </a:endParaRPr>
          </a:p>
        </p:txBody>
      </p:sp>
      <p:sp>
        <p:nvSpPr>
          <p:cNvPr id="8" name="TextBox 7"/>
          <p:cNvSpPr txBox="1"/>
          <p:nvPr/>
        </p:nvSpPr>
        <p:spPr>
          <a:xfrm>
            <a:off x="5562600" y="4114800"/>
            <a:ext cx="2286000" cy="1154162"/>
          </a:xfrm>
          <a:prstGeom prst="rect">
            <a:avLst/>
          </a:prstGeom>
          <a:noFill/>
          <a:ln>
            <a:solidFill>
              <a:schemeClr val="tx1">
                <a:lumMod val="85000"/>
              </a:schemeClr>
            </a:solidFill>
          </a:ln>
        </p:spPr>
        <p:txBody>
          <a:bodyPr wrap="square" rtlCol="0">
            <a:spAutoFit/>
          </a:bodyPr>
          <a:lstStyle/>
          <a:p>
            <a:pPr algn="ctr"/>
            <a:r>
              <a:rPr lang="en-US" sz="2300" dirty="0" smtClean="0">
                <a:latin typeface="Bookman Old Style" pitchFamily="18" charset="0"/>
              </a:rPr>
              <a:t>a grace and a gift for those who request it</a:t>
            </a:r>
            <a:endParaRPr lang="en-US" sz="2300" dirty="0">
              <a:latin typeface="Bookman Old Style" pitchFamily="18" charset="0"/>
            </a:endParaRPr>
          </a:p>
        </p:txBody>
      </p:sp>
      <p:sp>
        <p:nvSpPr>
          <p:cNvPr id="9" name="TextBox 8"/>
          <p:cNvSpPr txBox="1"/>
          <p:nvPr/>
        </p:nvSpPr>
        <p:spPr>
          <a:xfrm>
            <a:off x="5715000" y="1143000"/>
            <a:ext cx="1981200" cy="492443"/>
          </a:xfrm>
          <a:prstGeom prst="rect">
            <a:avLst/>
          </a:prstGeom>
          <a:noFill/>
        </p:spPr>
        <p:txBody>
          <a:bodyPr wrap="square" rtlCol="0">
            <a:spAutoFit/>
          </a:bodyPr>
          <a:lstStyle/>
          <a:p>
            <a:r>
              <a:rPr lang="en-US" sz="2600" dirty="0" smtClean="0">
                <a:solidFill>
                  <a:schemeClr val="bg1">
                    <a:lumMod val="65000"/>
                    <a:lumOff val="35000"/>
                  </a:schemeClr>
                </a:solidFill>
                <a:latin typeface="Berlin Sans FB" pitchFamily="34" charset="0"/>
              </a:rPr>
              <a:t>self mastery </a:t>
            </a:r>
            <a:endParaRPr lang="en-US" sz="2600" dirty="0">
              <a:solidFill>
                <a:schemeClr val="bg1">
                  <a:lumMod val="65000"/>
                  <a:lumOff val="35000"/>
                </a:schemeClr>
              </a:solidFill>
              <a:latin typeface="Berlin Sans FB" pitchFamily="34" charset="0"/>
            </a:endParaRPr>
          </a:p>
        </p:txBody>
      </p:sp>
      <p:sp>
        <p:nvSpPr>
          <p:cNvPr id="10" name="TextBox 9"/>
          <p:cNvSpPr txBox="1"/>
          <p:nvPr/>
        </p:nvSpPr>
        <p:spPr>
          <a:xfrm>
            <a:off x="609600" y="3200400"/>
            <a:ext cx="2362200" cy="1077218"/>
          </a:xfrm>
          <a:prstGeom prst="rect">
            <a:avLst/>
          </a:prstGeom>
          <a:solidFill>
            <a:schemeClr val="tx1">
              <a:lumMod val="75000"/>
            </a:schemeClr>
          </a:solidFill>
        </p:spPr>
        <p:txBody>
          <a:bodyPr wrap="square" rtlCol="0">
            <a:spAutoFit/>
          </a:bodyPr>
          <a:lstStyle/>
          <a:p>
            <a:pPr algn="ctr"/>
            <a:r>
              <a:rPr lang="en-US" sz="3200" b="1" dirty="0" smtClean="0">
                <a:latin typeface="Berlin Sans FB Demi" pitchFamily="34" charset="0"/>
              </a:rPr>
              <a:t>It is not impossible</a:t>
            </a:r>
            <a:endParaRPr lang="en-US" sz="3200" dirty="0">
              <a:latin typeface="Berlin Sans FB Demi" pitchFamily="34" charset="0"/>
            </a:endParaRPr>
          </a:p>
        </p:txBody>
      </p:sp>
      <p:sp>
        <p:nvSpPr>
          <p:cNvPr id="11" name="TextBox 10"/>
          <p:cNvSpPr txBox="1"/>
          <p:nvPr/>
        </p:nvSpPr>
        <p:spPr>
          <a:xfrm>
            <a:off x="152400" y="5638800"/>
            <a:ext cx="8763000" cy="892552"/>
          </a:xfrm>
          <a:prstGeom prst="rect">
            <a:avLst/>
          </a:prstGeom>
          <a:noFill/>
        </p:spPr>
        <p:txBody>
          <a:bodyPr wrap="square" rtlCol="0">
            <a:spAutoFit/>
          </a:bodyPr>
          <a:lstStyle/>
          <a:p>
            <a:pPr algn="r"/>
            <a:r>
              <a:rPr lang="en-US" sz="2600" b="1" dirty="0" smtClean="0">
                <a:latin typeface="Berlin Sans FB Demi" pitchFamily="34" charset="0"/>
              </a:rPr>
              <a:t>Chastity can be maintained only through effort, </a:t>
            </a:r>
          </a:p>
          <a:p>
            <a:pPr algn="r"/>
            <a:r>
              <a:rPr lang="en-US" sz="2600" b="1" dirty="0" smtClean="0">
                <a:latin typeface="Berlin Sans FB Demi" pitchFamily="34" charset="0"/>
              </a:rPr>
              <a:t>honesty and prayer.</a:t>
            </a:r>
            <a:endParaRPr lang="en-US" sz="2600" dirty="0">
              <a:latin typeface="Berlin Sans FB Demi" pitchFamily="34" charset="0"/>
            </a:endParaRPr>
          </a:p>
        </p:txBody>
      </p:sp>
    </p:spTree>
    <p:custDataLst>
      <p:tags r:id="rId1"/>
    </p:custDataLst>
  </p:cSld>
  <p:clrMapOvr>
    <a:masterClrMapping/>
  </p:clrMapOvr>
  <p:transition advTm="309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6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10" presetClass="entr" presetSubtype="0" fill="hold" grpId="0" nodeType="withEffect">
                                  <p:stCondLst>
                                    <p:cond delay="7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763000" cy="1338828"/>
          </a:xfrm>
          <a:prstGeom prst="rect">
            <a:avLst/>
          </a:prstGeom>
          <a:noFill/>
        </p:spPr>
        <p:txBody>
          <a:bodyPr wrap="square" rtlCol="0">
            <a:spAutoFit/>
          </a:bodyPr>
          <a:lstStyle/>
          <a:p>
            <a:r>
              <a:rPr lang="en-US" sz="2700" dirty="0" smtClean="0">
                <a:latin typeface="Berlin Sans FB" pitchFamily="34" charset="0"/>
              </a:rPr>
              <a:t>The Church is not concerned about human sexuality because it is </a:t>
            </a:r>
            <a:r>
              <a:rPr lang="en-US" sz="2700" i="1" dirty="0" smtClean="0">
                <a:latin typeface="Berlin Sans FB" pitchFamily="34" charset="0"/>
              </a:rPr>
              <a:t>bad</a:t>
            </a:r>
            <a:r>
              <a:rPr lang="en-US" sz="2700" dirty="0" smtClean="0">
                <a:latin typeface="Berlin Sans FB" pitchFamily="34" charset="0"/>
              </a:rPr>
              <a:t> but because it is </a:t>
            </a:r>
            <a:r>
              <a:rPr lang="en-US" sz="2700" b="1" i="1" dirty="0" smtClean="0">
                <a:latin typeface="Berlin Sans FB" pitchFamily="34" charset="0"/>
              </a:rPr>
              <a:t>so good</a:t>
            </a:r>
            <a:r>
              <a:rPr lang="en-US" sz="2700" dirty="0" smtClean="0">
                <a:latin typeface="Berlin Sans FB" pitchFamily="34" charset="0"/>
              </a:rPr>
              <a:t> and </a:t>
            </a:r>
            <a:r>
              <a:rPr lang="en-US" sz="2700" b="1" i="1" dirty="0" smtClean="0">
                <a:latin typeface="Berlin Sans FB" pitchFamily="34" charset="0"/>
              </a:rPr>
              <a:t>so important</a:t>
            </a:r>
            <a:r>
              <a:rPr lang="en-US" sz="2700" dirty="0" smtClean="0">
                <a:latin typeface="Berlin Sans FB" pitchFamily="34" charset="0"/>
              </a:rPr>
              <a:t> to personal freedom, social life, and human happiness.</a:t>
            </a:r>
            <a:endParaRPr lang="en-US" sz="2700" dirty="0">
              <a:latin typeface="Berlin Sans FB" pitchFamily="34" charset="0"/>
            </a:endParaRPr>
          </a:p>
        </p:txBody>
      </p:sp>
      <p:sp>
        <p:nvSpPr>
          <p:cNvPr id="6" name="TextBox 5"/>
          <p:cNvSpPr txBox="1"/>
          <p:nvPr/>
        </p:nvSpPr>
        <p:spPr>
          <a:xfrm>
            <a:off x="838200" y="5181600"/>
            <a:ext cx="8153400" cy="1431161"/>
          </a:xfrm>
          <a:prstGeom prst="rect">
            <a:avLst/>
          </a:prstGeom>
          <a:noFill/>
        </p:spPr>
        <p:txBody>
          <a:bodyPr wrap="square" rtlCol="0">
            <a:spAutoFit/>
          </a:bodyPr>
          <a:lstStyle/>
          <a:p>
            <a:pPr marL="0" lvl="1" algn="r"/>
            <a:r>
              <a:rPr lang="en-US" sz="2700" dirty="0" smtClean="0">
                <a:latin typeface="Berlin Sans FB" pitchFamily="34" charset="0"/>
              </a:rPr>
              <a:t>You decide </a:t>
            </a:r>
            <a:r>
              <a:rPr lang="en-US" sz="2700" b="1" i="1" dirty="0" smtClean="0">
                <a:latin typeface="Berlin Sans FB" pitchFamily="34" charset="0"/>
              </a:rPr>
              <a:t>NOW</a:t>
            </a:r>
            <a:r>
              <a:rPr lang="en-US" sz="2700" dirty="0" smtClean="0">
                <a:latin typeface="Berlin Sans FB" pitchFamily="34" charset="0"/>
              </a:rPr>
              <a:t> how to take care of your sexuality.  </a:t>
            </a:r>
          </a:p>
          <a:p>
            <a:pPr marL="0" lvl="1" algn="r"/>
            <a:endParaRPr lang="en-US" sz="1500" dirty="0" smtClean="0">
              <a:latin typeface="Berlin Sans FB" pitchFamily="34" charset="0"/>
            </a:endParaRPr>
          </a:p>
          <a:p>
            <a:pPr marL="0" lvl="1" algn="r"/>
            <a:r>
              <a:rPr lang="en-US" sz="2700" dirty="0" smtClean="0">
                <a:latin typeface="Berlin Sans FB" pitchFamily="34" charset="0"/>
              </a:rPr>
              <a:t>Take it seriously.</a:t>
            </a:r>
          </a:p>
          <a:p>
            <a:pPr algn="r"/>
            <a:endParaRPr lang="en-US" dirty="0">
              <a:latin typeface="Berlin Sans FB Demi" pitchFamily="34" charset="0"/>
            </a:endParaRPr>
          </a:p>
        </p:txBody>
      </p:sp>
      <p:pic>
        <p:nvPicPr>
          <p:cNvPr id="25606" name="Picture 6" descr="C:\Documents and Settings\johanna.coughlin\Local Settings\Temporary Internet Files\Content.IE5\VAE939QZ\MC900433861[1].png"/>
          <p:cNvPicPr>
            <a:picLocks noChangeAspect="1" noChangeArrowheads="1"/>
          </p:cNvPicPr>
          <p:nvPr/>
        </p:nvPicPr>
        <p:blipFill>
          <a:blip r:embed="rId3" cstate="print"/>
          <a:srcRect/>
          <a:stretch>
            <a:fillRect/>
          </a:stretch>
        </p:blipFill>
        <p:spPr bwMode="auto">
          <a:xfrm>
            <a:off x="5486400" y="2133600"/>
            <a:ext cx="2666772" cy="2666772"/>
          </a:xfrm>
          <a:prstGeom prst="rect">
            <a:avLst/>
          </a:prstGeom>
          <a:noFill/>
        </p:spPr>
      </p:pic>
      <p:pic>
        <p:nvPicPr>
          <p:cNvPr id="25611" name="Picture 11" descr="C:\Documents and Settings\johanna.coughlin\Local Settings\Temporary Internet Files\Content.IE5\CN7I7N4T\MP900442246[1].jpg"/>
          <p:cNvPicPr>
            <a:picLocks noChangeAspect="1" noChangeArrowheads="1"/>
          </p:cNvPicPr>
          <p:nvPr/>
        </p:nvPicPr>
        <p:blipFill>
          <a:blip r:embed="rId4" cstate="print"/>
          <a:srcRect/>
          <a:stretch>
            <a:fillRect/>
          </a:stretch>
        </p:blipFill>
        <p:spPr bwMode="auto">
          <a:xfrm>
            <a:off x="1066800" y="2133600"/>
            <a:ext cx="3333307" cy="2514600"/>
          </a:xfrm>
          <a:prstGeom prst="rect">
            <a:avLst/>
          </a:prstGeom>
          <a:noFill/>
        </p:spPr>
      </p:pic>
    </p:spTree>
    <p:custDataLst>
      <p:tags r:id="rId1"/>
    </p:custDataLst>
  </p:cSld>
  <p:clrMapOvr>
    <a:masterClrMapping/>
  </p:clrMapOvr>
  <p:transition advTm="17297"/>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normAutofit/>
          </a:bodyPr>
          <a:lstStyle/>
          <a:p>
            <a:pPr algn="ctr"/>
            <a:r>
              <a:rPr lang="en-US" sz="3200" b="0" dirty="0" smtClean="0">
                <a:latin typeface="Berlin Sans FB" pitchFamily="34" charset="0"/>
              </a:rPr>
              <a:t>The Bible, Creation, &amp; Sexuality</a:t>
            </a:r>
            <a:endParaRPr lang="en-US" sz="3200" b="0" dirty="0">
              <a:latin typeface="Berlin Sans FB" pitchFamily="34" charset="0"/>
            </a:endParaRPr>
          </a:p>
        </p:txBody>
      </p:sp>
      <p:sp>
        <p:nvSpPr>
          <p:cNvPr id="6" name="Content Placeholder 5"/>
          <p:cNvSpPr>
            <a:spLocks noGrp="1"/>
          </p:cNvSpPr>
          <p:nvPr>
            <p:ph idx="1"/>
          </p:nvPr>
        </p:nvSpPr>
        <p:spPr>
          <a:xfrm>
            <a:off x="533400" y="1219200"/>
            <a:ext cx="8229600" cy="762000"/>
          </a:xfrm>
        </p:spPr>
        <p:txBody>
          <a:bodyPr>
            <a:normAutofit/>
          </a:bodyPr>
          <a:lstStyle/>
          <a:p>
            <a:pPr algn="ctr">
              <a:buNone/>
            </a:pPr>
            <a:r>
              <a:rPr lang="en-US" sz="2000" i="1" dirty="0" smtClean="0">
                <a:latin typeface="Bookman Old Style" pitchFamily="18" charset="0"/>
              </a:rPr>
              <a:t>“and God looked at everything he had made, and he found it very good.”  </a:t>
            </a:r>
            <a:r>
              <a:rPr lang="en-US" sz="2000" dirty="0" smtClean="0">
                <a:latin typeface="Bookman Old Style" pitchFamily="18" charset="0"/>
              </a:rPr>
              <a:t>Genesis 1:31</a:t>
            </a:r>
            <a:endParaRPr lang="en-US" sz="2000" dirty="0">
              <a:latin typeface="Bookman Old Style" pitchFamily="18" charset="0"/>
            </a:endParaRPr>
          </a:p>
        </p:txBody>
      </p:sp>
      <p:sp>
        <p:nvSpPr>
          <p:cNvPr id="7" name="TextBox 6"/>
          <p:cNvSpPr txBox="1"/>
          <p:nvPr/>
        </p:nvSpPr>
        <p:spPr>
          <a:xfrm>
            <a:off x="609600" y="2133600"/>
            <a:ext cx="7696200" cy="400110"/>
          </a:xfrm>
          <a:prstGeom prst="rect">
            <a:avLst/>
          </a:prstGeom>
          <a:noFill/>
        </p:spPr>
        <p:txBody>
          <a:bodyPr wrap="square" rtlCol="0">
            <a:spAutoFit/>
          </a:bodyPr>
          <a:lstStyle/>
          <a:p>
            <a:pPr marL="0" lvl="2" algn="ctr"/>
            <a:r>
              <a:rPr lang="en-US" sz="2000" i="1" dirty="0" smtClean="0">
                <a:latin typeface="Bookman Old Style" pitchFamily="18" charset="0"/>
              </a:rPr>
              <a:t>“the two of them become one body” </a:t>
            </a:r>
            <a:r>
              <a:rPr lang="en-US" sz="2000" dirty="0" smtClean="0">
                <a:latin typeface="Bookman Old Style" pitchFamily="18" charset="0"/>
              </a:rPr>
              <a:t>Genesis 2:24</a:t>
            </a:r>
            <a:endParaRPr lang="en-US" sz="2000" dirty="0">
              <a:latin typeface="Bookman Old Style" pitchFamily="18" charset="0"/>
            </a:endParaRPr>
          </a:p>
        </p:txBody>
      </p:sp>
      <p:sp>
        <p:nvSpPr>
          <p:cNvPr id="8" name="TextBox 7"/>
          <p:cNvSpPr txBox="1"/>
          <p:nvPr/>
        </p:nvSpPr>
        <p:spPr>
          <a:xfrm>
            <a:off x="381000" y="5257800"/>
            <a:ext cx="8382000" cy="707886"/>
          </a:xfrm>
          <a:prstGeom prst="rect">
            <a:avLst/>
          </a:prstGeom>
          <a:noFill/>
        </p:spPr>
        <p:txBody>
          <a:bodyPr wrap="square" rtlCol="0">
            <a:spAutoFit/>
          </a:bodyPr>
          <a:lstStyle/>
          <a:p>
            <a:pPr marL="0" lvl="2" algn="ctr"/>
            <a:r>
              <a:rPr lang="en-US" sz="2000" i="1" dirty="0" smtClean="0">
                <a:latin typeface="Bookman Old Style" pitchFamily="18" charset="0"/>
              </a:rPr>
              <a:t>“If you remain in my word, you will truly be my disciples, and you will know the truth, and the truth will set you free.”  </a:t>
            </a:r>
            <a:r>
              <a:rPr lang="en-US" sz="2000" dirty="0" smtClean="0">
                <a:latin typeface="Bookman Old Style" pitchFamily="18" charset="0"/>
              </a:rPr>
              <a:t>Jn. 8:32.</a:t>
            </a:r>
            <a:endParaRPr lang="en-US" sz="2000" dirty="0">
              <a:latin typeface="Bookman Old Style" pitchFamily="18" charset="0"/>
            </a:endParaRPr>
          </a:p>
        </p:txBody>
      </p:sp>
      <p:pic>
        <p:nvPicPr>
          <p:cNvPr id="9" name="Picture 8" descr="bible.JPG"/>
          <p:cNvPicPr>
            <a:picLocks noChangeAspect="1"/>
          </p:cNvPicPr>
          <p:nvPr/>
        </p:nvPicPr>
        <p:blipFill>
          <a:blip r:embed="rId2" cstate="print"/>
          <a:srcRect t="25000"/>
          <a:stretch>
            <a:fillRect/>
          </a:stretch>
        </p:blipFill>
        <p:spPr>
          <a:xfrm>
            <a:off x="2209800" y="2743200"/>
            <a:ext cx="4724400" cy="2362200"/>
          </a:xfrm>
          <a:prstGeom prst="rect">
            <a:avLst/>
          </a:prstGeom>
        </p:spPr>
      </p:pic>
    </p:spTree>
  </p:cSld>
  <p:clrMapOvr>
    <a:masterClrMapping/>
  </p:clrMapOvr>
  <p:transition advTm="6094"/>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paths 2.jpg"/>
          <p:cNvPicPr>
            <a:picLocks noChangeAspect="1"/>
          </p:cNvPicPr>
          <p:nvPr/>
        </p:nvPicPr>
        <p:blipFill>
          <a:blip r:embed="rId2" cstate="print">
            <a:lum bright="20000"/>
          </a:blip>
          <a:stretch>
            <a:fillRect/>
          </a:stretch>
        </p:blipFill>
        <p:spPr>
          <a:xfrm>
            <a:off x="0" y="0"/>
            <a:ext cx="9144000" cy="6858000"/>
          </a:xfrm>
          <a:prstGeom prst="rect">
            <a:avLst/>
          </a:prstGeom>
        </p:spPr>
      </p:pic>
      <p:sp>
        <p:nvSpPr>
          <p:cNvPr id="3" name="TextBox 2"/>
          <p:cNvSpPr txBox="1"/>
          <p:nvPr/>
        </p:nvSpPr>
        <p:spPr>
          <a:xfrm>
            <a:off x="685800" y="228600"/>
            <a:ext cx="3962400" cy="6093976"/>
          </a:xfrm>
          <a:prstGeom prst="rect">
            <a:avLst/>
          </a:prstGeom>
          <a:solidFill>
            <a:srgbClr val="FFFFFF">
              <a:alpha val="87843"/>
            </a:srgbClr>
          </a:solidFill>
        </p:spPr>
        <p:txBody>
          <a:bodyPr wrap="square" rtlCol="0">
            <a:spAutoFit/>
          </a:bodyPr>
          <a:lstStyle/>
          <a:p>
            <a:pPr marL="0" lvl="2"/>
            <a:r>
              <a:rPr lang="en-US" sz="1500" b="1" dirty="0" smtClean="0">
                <a:latin typeface="Bookman Old Style" pitchFamily="18" charset="0"/>
              </a:rPr>
              <a:t>The Road Not Taken</a:t>
            </a:r>
          </a:p>
          <a:p>
            <a:pPr marL="0" lvl="2"/>
            <a:r>
              <a:rPr lang="en-US" sz="1500" i="1" dirty="0" smtClean="0">
                <a:latin typeface="Bookman Old Style" pitchFamily="18" charset="0"/>
              </a:rPr>
              <a:t>Robert Frost</a:t>
            </a:r>
          </a:p>
          <a:p>
            <a:pPr marL="0" lvl="2"/>
            <a:endParaRPr lang="en-US" sz="1500" i="1" dirty="0" smtClean="0">
              <a:latin typeface="Bookman Old Style" pitchFamily="18" charset="0"/>
            </a:endParaRPr>
          </a:p>
          <a:p>
            <a:pPr marL="0" lvl="2"/>
            <a:r>
              <a:rPr lang="en-US" sz="1500" dirty="0" smtClean="0">
                <a:latin typeface="Bookman Old Style" pitchFamily="18" charset="0"/>
              </a:rPr>
              <a:t>Two roads diverged in a yellow wood,</a:t>
            </a:r>
            <a:br>
              <a:rPr lang="en-US" sz="1500" dirty="0" smtClean="0">
                <a:latin typeface="Bookman Old Style" pitchFamily="18" charset="0"/>
              </a:rPr>
            </a:br>
            <a:r>
              <a:rPr lang="en-US" sz="1500" dirty="0" smtClean="0">
                <a:latin typeface="Bookman Old Style" pitchFamily="18" charset="0"/>
              </a:rPr>
              <a:t>And sorry I could not travel both</a:t>
            </a:r>
            <a:br>
              <a:rPr lang="en-US" sz="1500" dirty="0" smtClean="0">
                <a:latin typeface="Bookman Old Style" pitchFamily="18" charset="0"/>
              </a:rPr>
            </a:br>
            <a:r>
              <a:rPr lang="en-US" sz="1500" dirty="0" smtClean="0">
                <a:latin typeface="Bookman Old Style" pitchFamily="18" charset="0"/>
              </a:rPr>
              <a:t>And be one traveler, long I stood</a:t>
            </a:r>
            <a:br>
              <a:rPr lang="en-US" sz="1500" dirty="0" smtClean="0">
                <a:latin typeface="Bookman Old Style" pitchFamily="18" charset="0"/>
              </a:rPr>
            </a:br>
            <a:r>
              <a:rPr lang="en-US" sz="1500" dirty="0" smtClean="0">
                <a:latin typeface="Bookman Old Style" pitchFamily="18" charset="0"/>
              </a:rPr>
              <a:t>And looked down one as far as I could</a:t>
            </a:r>
            <a:br>
              <a:rPr lang="en-US" sz="1500" dirty="0" smtClean="0">
                <a:latin typeface="Bookman Old Style" pitchFamily="18" charset="0"/>
              </a:rPr>
            </a:br>
            <a:r>
              <a:rPr lang="en-US" sz="1500" dirty="0" smtClean="0">
                <a:latin typeface="Bookman Old Style" pitchFamily="18" charset="0"/>
              </a:rPr>
              <a:t>To where it bent in the undergrowth.</a:t>
            </a:r>
            <a:br>
              <a:rPr lang="en-US" sz="1500" dirty="0" smtClean="0">
                <a:latin typeface="Bookman Old Style" pitchFamily="18" charset="0"/>
              </a:rPr>
            </a:br>
            <a:r>
              <a:rPr lang="en-US" sz="1500" dirty="0" smtClean="0">
                <a:latin typeface="Bookman Old Style" pitchFamily="18" charset="0"/>
              </a:rPr>
              <a:t/>
            </a:r>
            <a:br>
              <a:rPr lang="en-US" sz="1500" dirty="0" smtClean="0">
                <a:latin typeface="Bookman Old Style" pitchFamily="18" charset="0"/>
              </a:rPr>
            </a:br>
            <a:r>
              <a:rPr lang="en-US" sz="1500" dirty="0" smtClean="0">
                <a:latin typeface="Bookman Old Style" pitchFamily="18" charset="0"/>
              </a:rPr>
              <a:t>Then took the other, as just as fair,</a:t>
            </a:r>
            <a:br>
              <a:rPr lang="en-US" sz="1500" dirty="0" smtClean="0">
                <a:latin typeface="Bookman Old Style" pitchFamily="18" charset="0"/>
              </a:rPr>
            </a:br>
            <a:r>
              <a:rPr lang="en-US" sz="1500" dirty="0" smtClean="0">
                <a:latin typeface="Bookman Old Style" pitchFamily="18" charset="0"/>
              </a:rPr>
              <a:t>And having perhaps the better claim,</a:t>
            </a:r>
            <a:br>
              <a:rPr lang="en-US" sz="1500" dirty="0" smtClean="0">
                <a:latin typeface="Bookman Old Style" pitchFamily="18" charset="0"/>
              </a:rPr>
            </a:br>
            <a:r>
              <a:rPr lang="en-US" sz="1500" dirty="0" smtClean="0">
                <a:latin typeface="Bookman Old Style" pitchFamily="18" charset="0"/>
              </a:rPr>
              <a:t>Because it was grassy and wanted wear;</a:t>
            </a:r>
            <a:br>
              <a:rPr lang="en-US" sz="1500" dirty="0" smtClean="0">
                <a:latin typeface="Bookman Old Style" pitchFamily="18" charset="0"/>
              </a:rPr>
            </a:br>
            <a:r>
              <a:rPr lang="en-US" sz="1500" dirty="0" smtClean="0">
                <a:latin typeface="Bookman Old Style" pitchFamily="18" charset="0"/>
              </a:rPr>
              <a:t>Though as for that the passing there</a:t>
            </a:r>
            <a:br>
              <a:rPr lang="en-US" sz="1500" dirty="0" smtClean="0">
                <a:latin typeface="Bookman Old Style" pitchFamily="18" charset="0"/>
              </a:rPr>
            </a:br>
            <a:r>
              <a:rPr lang="en-US" sz="1500" dirty="0" smtClean="0">
                <a:latin typeface="Bookman Old Style" pitchFamily="18" charset="0"/>
              </a:rPr>
              <a:t>Had worn them really about the same.</a:t>
            </a:r>
            <a:br>
              <a:rPr lang="en-US" sz="1500" dirty="0" smtClean="0">
                <a:latin typeface="Bookman Old Style" pitchFamily="18" charset="0"/>
              </a:rPr>
            </a:br>
            <a:r>
              <a:rPr lang="en-US" sz="1500" dirty="0" smtClean="0">
                <a:latin typeface="Bookman Old Style" pitchFamily="18" charset="0"/>
              </a:rPr>
              <a:t/>
            </a:r>
            <a:br>
              <a:rPr lang="en-US" sz="1500" dirty="0" smtClean="0">
                <a:latin typeface="Bookman Old Style" pitchFamily="18" charset="0"/>
              </a:rPr>
            </a:br>
            <a:r>
              <a:rPr lang="en-US" sz="1500" dirty="0" smtClean="0">
                <a:latin typeface="Bookman Old Style" pitchFamily="18" charset="0"/>
              </a:rPr>
              <a:t>And both that morning equally lay</a:t>
            </a:r>
            <a:br>
              <a:rPr lang="en-US" sz="1500" dirty="0" smtClean="0">
                <a:latin typeface="Bookman Old Style" pitchFamily="18" charset="0"/>
              </a:rPr>
            </a:br>
            <a:r>
              <a:rPr lang="en-US" sz="1500" dirty="0" smtClean="0">
                <a:latin typeface="Bookman Old Style" pitchFamily="18" charset="0"/>
              </a:rPr>
              <a:t>In leaves no step had trodden black.</a:t>
            </a:r>
            <a:br>
              <a:rPr lang="en-US" sz="1500" dirty="0" smtClean="0">
                <a:latin typeface="Bookman Old Style" pitchFamily="18" charset="0"/>
              </a:rPr>
            </a:br>
            <a:r>
              <a:rPr lang="en-US" sz="1500" dirty="0" smtClean="0">
                <a:latin typeface="Bookman Old Style" pitchFamily="18" charset="0"/>
              </a:rPr>
              <a:t>Oh, I kept the first for another day!</a:t>
            </a:r>
            <a:br>
              <a:rPr lang="en-US" sz="1500" dirty="0" smtClean="0">
                <a:latin typeface="Bookman Old Style" pitchFamily="18" charset="0"/>
              </a:rPr>
            </a:br>
            <a:r>
              <a:rPr lang="en-US" sz="1500" dirty="0" smtClean="0">
                <a:latin typeface="Bookman Old Style" pitchFamily="18" charset="0"/>
              </a:rPr>
              <a:t>Yet knowing how way leads on to way,</a:t>
            </a:r>
            <a:br>
              <a:rPr lang="en-US" sz="1500" dirty="0" smtClean="0">
                <a:latin typeface="Bookman Old Style" pitchFamily="18" charset="0"/>
              </a:rPr>
            </a:br>
            <a:r>
              <a:rPr lang="en-US" sz="1500" dirty="0" smtClean="0">
                <a:latin typeface="Bookman Old Style" pitchFamily="18" charset="0"/>
              </a:rPr>
              <a:t>I doubted if I should ever come back.</a:t>
            </a:r>
            <a:br>
              <a:rPr lang="en-US" sz="1500" dirty="0" smtClean="0">
                <a:latin typeface="Bookman Old Style" pitchFamily="18" charset="0"/>
              </a:rPr>
            </a:br>
            <a:r>
              <a:rPr lang="en-US" sz="1500" dirty="0" smtClean="0">
                <a:latin typeface="Bookman Old Style" pitchFamily="18" charset="0"/>
              </a:rPr>
              <a:t/>
            </a:r>
            <a:br>
              <a:rPr lang="en-US" sz="1500" dirty="0" smtClean="0">
                <a:latin typeface="Bookman Old Style" pitchFamily="18" charset="0"/>
              </a:rPr>
            </a:br>
            <a:r>
              <a:rPr lang="en-US" sz="1500" dirty="0" smtClean="0">
                <a:latin typeface="Bookman Old Style" pitchFamily="18" charset="0"/>
              </a:rPr>
              <a:t>I shall be telling this with a sigh</a:t>
            </a:r>
            <a:br>
              <a:rPr lang="en-US" sz="1500" dirty="0" smtClean="0">
                <a:latin typeface="Bookman Old Style" pitchFamily="18" charset="0"/>
              </a:rPr>
            </a:br>
            <a:r>
              <a:rPr lang="en-US" sz="1500" dirty="0" smtClean="0">
                <a:latin typeface="Bookman Old Style" pitchFamily="18" charset="0"/>
              </a:rPr>
              <a:t>Somewhere ages and ages hence:</a:t>
            </a:r>
            <a:br>
              <a:rPr lang="en-US" sz="1500" dirty="0" smtClean="0">
                <a:latin typeface="Bookman Old Style" pitchFamily="18" charset="0"/>
              </a:rPr>
            </a:br>
            <a:r>
              <a:rPr lang="en-US" sz="1500" dirty="0" smtClean="0">
                <a:latin typeface="Bookman Old Style" pitchFamily="18" charset="0"/>
              </a:rPr>
              <a:t>Two roads diverged in a wood, and I--</a:t>
            </a:r>
            <a:br>
              <a:rPr lang="en-US" sz="1500" dirty="0" smtClean="0">
                <a:latin typeface="Bookman Old Style" pitchFamily="18" charset="0"/>
              </a:rPr>
            </a:br>
            <a:r>
              <a:rPr lang="en-US" sz="1500" dirty="0" smtClean="0">
                <a:latin typeface="Bookman Old Style" pitchFamily="18" charset="0"/>
              </a:rPr>
              <a:t>I took the one less traveled by,</a:t>
            </a:r>
            <a:br>
              <a:rPr lang="en-US" sz="1500" dirty="0" smtClean="0">
                <a:latin typeface="Bookman Old Style" pitchFamily="18" charset="0"/>
              </a:rPr>
            </a:br>
            <a:r>
              <a:rPr lang="en-US" sz="1500" dirty="0" smtClean="0">
                <a:latin typeface="Bookman Old Style" pitchFamily="18" charset="0"/>
              </a:rPr>
              <a:t>And that has made all the difference.</a:t>
            </a:r>
            <a:endParaRPr lang="en-US" sz="1500" dirty="0">
              <a:latin typeface="Bookman Old Style" pitchFamily="18" charset="0"/>
            </a:endParaRPr>
          </a:p>
        </p:txBody>
      </p:sp>
    </p:spTree>
  </p:cSld>
  <p:clrMapOvr>
    <a:masterClrMapping/>
  </p:clrMapOvr>
  <p:transition advTm="21343"/>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0" dirty="0" smtClean="0">
                <a:latin typeface="Berlin Sans FB" pitchFamily="34" charset="0"/>
              </a:rPr>
              <a:t>“do you take this woman . . .?”</a:t>
            </a:r>
            <a:endParaRPr lang="en-US" b="0" dirty="0">
              <a:latin typeface="Berlin Sans FB" pitchFamily="34" charset="0"/>
            </a:endParaRPr>
          </a:p>
        </p:txBody>
      </p:sp>
      <p:pic>
        <p:nvPicPr>
          <p:cNvPr id="7" name="Content Placeholder 6" descr="wedding bands.jpg"/>
          <p:cNvPicPr>
            <a:picLocks noGrp="1" noChangeAspect="1"/>
          </p:cNvPicPr>
          <p:nvPr>
            <p:ph sz="quarter" idx="2"/>
          </p:nvPr>
        </p:nvPicPr>
        <p:blipFill>
          <a:blip r:embed="rId3" cstate="print"/>
          <a:stretch>
            <a:fillRect/>
          </a:stretch>
        </p:blipFill>
        <p:spPr>
          <a:xfrm>
            <a:off x="457200" y="3657600"/>
            <a:ext cx="4040188" cy="2693459"/>
          </a:xfrm>
        </p:spPr>
      </p:pic>
      <p:sp>
        <p:nvSpPr>
          <p:cNvPr id="6" name="Content Placeholder 5"/>
          <p:cNvSpPr>
            <a:spLocks noGrp="1"/>
          </p:cNvSpPr>
          <p:nvPr>
            <p:ph sz="quarter" idx="4"/>
          </p:nvPr>
        </p:nvSpPr>
        <p:spPr>
          <a:xfrm>
            <a:off x="4953000" y="1905000"/>
            <a:ext cx="3810000" cy="4038600"/>
          </a:xfrm>
          <a:solidFill>
            <a:schemeClr val="bg2">
              <a:lumMod val="75000"/>
            </a:schemeClr>
          </a:solidFill>
        </p:spPr>
        <p:txBody>
          <a:bodyPr>
            <a:normAutofit/>
          </a:bodyPr>
          <a:lstStyle/>
          <a:p>
            <a:pPr>
              <a:buNone/>
            </a:pPr>
            <a:endParaRPr lang="en-US" sz="2000" i="1" dirty="0" smtClean="0">
              <a:solidFill>
                <a:schemeClr val="bg1">
                  <a:lumMod val="95000"/>
                </a:schemeClr>
              </a:solidFill>
              <a:latin typeface="Bookman Old Style" pitchFamily="18" charset="0"/>
            </a:endParaRPr>
          </a:p>
          <a:p>
            <a:pPr>
              <a:buNone/>
            </a:pPr>
            <a:r>
              <a:rPr lang="en-US" sz="2000" i="1" dirty="0" smtClean="0">
                <a:solidFill>
                  <a:schemeClr val="bg1">
                    <a:lumMod val="95000"/>
                  </a:schemeClr>
                </a:solidFill>
                <a:latin typeface="Bookman Old Style" pitchFamily="18" charset="0"/>
              </a:rPr>
              <a:t>Husbands, love your wives, even as Christ loved the church.  Ephesians 5:25</a:t>
            </a:r>
          </a:p>
          <a:p>
            <a:pPr>
              <a:buNone/>
            </a:pPr>
            <a:endParaRPr lang="en-US" sz="2000" i="1" dirty="0" smtClean="0">
              <a:solidFill>
                <a:schemeClr val="bg1">
                  <a:lumMod val="95000"/>
                </a:schemeClr>
              </a:solidFill>
              <a:latin typeface="Bookman Old Style" pitchFamily="18" charset="0"/>
            </a:endParaRPr>
          </a:p>
          <a:p>
            <a:pPr>
              <a:buNone/>
            </a:pPr>
            <a:r>
              <a:rPr lang="en-US" sz="2000" i="1" dirty="0" smtClean="0">
                <a:solidFill>
                  <a:schemeClr val="bg1">
                    <a:lumMod val="95000"/>
                  </a:schemeClr>
                </a:solidFill>
                <a:latin typeface="Bookman Old Style" pitchFamily="18" charset="0"/>
              </a:rPr>
              <a:t>God created man in his image; in the divine image he created him; male and female he created them. God blessed them, saying: "Be fertile and multiply” Genesis 1:27-28</a:t>
            </a:r>
            <a:endParaRPr lang="en-US" sz="2000" i="1" dirty="0">
              <a:solidFill>
                <a:schemeClr val="bg1">
                  <a:lumMod val="95000"/>
                </a:schemeClr>
              </a:solidFill>
              <a:latin typeface="Bookman Old Style" pitchFamily="18" charset="0"/>
            </a:endParaRPr>
          </a:p>
        </p:txBody>
      </p:sp>
      <p:sp>
        <p:nvSpPr>
          <p:cNvPr id="8" name="TextBox 7"/>
          <p:cNvSpPr txBox="1"/>
          <p:nvPr/>
        </p:nvSpPr>
        <p:spPr>
          <a:xfrm>
            <a:off x="457200" y="1524001"/>
            <a:ext cx="4038600" cy="2031325"/>
          </a:xfrm>
          <a:prstGeom prst="rect">
            <a:avLst/>
          </a:prstGeom>
          <a:noFill/>
        </p:spPr>
        <p:txBody>
          <a:bodyPr wrap="square" rtlCol="0">
            <a:spAutoFit/>
          </a:bodyPr>
          <a:lstStyle/>
          <a:p>
            <a:r>
              <a:rPr lang="en-US" dirty="0" smtClean="0">
                <a:latin typeface="Bookman Old Style" pitchFamily="18" charset="0"/>
              </a:rPr>
              <a:t>Proper use of sexuality demands relationships that have:</a:t>
            </a:r>
          </a:p>
          <a:p>
            <a:pPr lvl="1">
              <a:buFont typeface="Arial" pitchFamily="34" charset="0"/>
              <a:buChar char="•"/>
            </a:pPr>
            <a:r>
              <a:rPr lang="en-US" dirty="0" smtClean="0">
                <a:latin typeface="Bookman Old Style" pitchFamily="18" charset="0"/>
              </a:rPr>
              <a:t> dignity</a:t>
            </a:r>
          </a:p>
          <a:p>
            <a:pPr lvl="1">
              <a:buFont typeface="Arial" pitchFamily="34" charset="0"/>
              <a:buChar char="•"/>
            </a:pPr>
            <a:r>
              <a:rPr lang="en-US" dirty="0" smtClean="0">
                <a:latin typeface="Bookman Old Style" pitchFamily="18" charset="0"/>
              </a:rPr>
              <a:t> commitment</a:t>
            </a:r>
          </a:p>
          <a:p>
            <a:pPr lvl="1">
              <a:buFont typeface="Arial" pitchFamily="34" charset="0"/>
              <a:buChar char="•"/>
            </a:pPr>
            <a:r>
              <a:rPr lang="en-US" dirty="0" smtClean="0">
                <a:latin typeface="Bookman Old Style" pitchFamily="18" charset="0"/>
              </a:rPr>
              <a:t> permanency</a:t>
            </a:r>
          </a:p>
          <a:p>
            <a:pPr lvl="1">
              <a:buFont typeface="Arial" pitchFamily="34" charset="0"/>
              <a:buChar char="•"/>
            </a:pPr>
            <a:r>
              <a:rPr lang="en-US" dirty="0" smtClean="0">
                <a:latin typeface="Bookman Old Style" pitchFamily="18" charset="0"/>
              </a:rPr>
              <a:t> stability</a:t>
            </a:r>
          </a:p>
          <a:p>
            <a:pPr lvl="1">
              <a:buFont typeface="Arial" pitchFamily="34" charset="0"/>
              <a:buChar char="•"/>
            </a:pPr>
            <a:r>
              <a:rPr lang="en-US" dirty="0" smtClean="0">
                <a:latin typeface="Bookman Old Style" pitchFamily="18" charset="0"/>
              </a:rPr>
              <a:t> openness to children </a:t>
            </a:r>
          </a:p>
        </p:txBody>
      </p:sp>
    </p:spTree>
    <p:custDataLst>
      <p:tags r:id="rId1"/>
    </p:custDataLst>
  </p:cSld>
  <p:clrMapOvr>
    <a:masterClrMapping/>
  </p:clrMapOvr>
  <p:transition advTm="15047"/>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afe sex.jpg"/>
          <p:cNvPicPr>
            <a:picLocks noChangeAspect="1"/>
          </p:cNvPicPr>
          <p:nvPr/>
        </p:nvPicPr>
        <p:blipFill>
          <a:blip r:embed="rId2" cstate="print"/>
          <a:stretch>
            <a:fillRect/>
          </a:stretch>
        </p:blipFill>
        <p:spPr>
          <a:xfrm>
            <a:off x="3962400" y="1295400"/>
            <a:ext cx="4777581" cy="4777581"/>
          </a:xfrm>
          <a:prstGeom prst="rect">
            <a:avLst/>
          </a:prstGeom>
        </p:spPr>
      </p:pic>
      <p:sp>
        <p:nvSpPr>
          <p:cNvPr id="3" name="Title 2"/>
          <p:cNvSpPr txBox="1">
            <a:spLocks/>
          </p:cNvSpPr>
          <p:nvPr/>
        </p:nvSpPr>
        <p:spPr>
          <a:xfrm>
            <a:off x="457200" y="2746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Contraception: Why Not?</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2477601" cy="6858000"/>
          </a:xfrm>
          <a:prstGeom prst="rect">
            <a:avLst/>
          </a:prstGeom>
          <a:solidFill>
            <a:schemeClr val="accent1">
              <a:lumMod val="75000"/>
            </a:schemeClr>
          </a:solidFill>
        </p:spPr>
        <p:txBody>
          <a:bodyPr vert="vert270" wrap="square" rtlCol="0">
            <a:spAutoFit/>
          </a:bodyPr>
          <a:lstStyle/>
          <a:p>
            <a:r>
              <a:rPr lang="en-US" sz="2500" dirty="0" smtClean="0">
                <a:solidFill>
                  <a:schemeClr val="bg1">
                    <a:lumMod val="95000"/>
                  </a:schemeClr>
                </a:solidFill>
                <a:latin typeface="Berlin Sans FB Demi" pitchFamily="34" charset="0"/>
              </a:rPr>
              <a:t> </a:t>
            </a:r>
          </a:p>
          <a:p>
            <a:pPr algn="ctr"/>
            <a:r>
              <a:rPr lang="en-US" sz="6200" dirty="0" smtClean="0">
                <a:solidFill>
                  <a:schemeClr val="bg1">
                    <a:lumMod val="95000"/>
                  </a:schemeClr>
                </a:solidFill>
                <a:latin typeface="Berlin Sans FB Demi" pitchFamily="34" charset="0"/>
              </a:rPr>
              <a:t>You are  Special</a:t>
            </a:r>
          </a:p>
          <a:p>
            <a:endParaRPr lang="en-US" sz="6200" dirty="0">
              <a:solidFill>
                <a:schemeClr val="bg1">
                  <a:lumMod val="95000"/>
                </a:schemeClr>
              </a:solidFill>
              <a:latin typeface="Berlin Sans FB Demi" pitchFamily="34" charset="0"/>
            </a:endParaRPr>
          </a:p>
        </p:txBody>
      </p:sp>
      <p:sp>
        <p:nvSpPr>
          <p:cNvPr id="6" name="TextBox 5"/>
          <p:cNvSpPr txBox="1"/>
          <p:nvPr/>
        </p:nvSpPr>
        <p:spPr>
          <a:xfrm>
            <a:off x="2057400" y="0"/>
            <a:ext cx="7086600" cy="14496276"/>
          </a:xfrm>
          <a:prstGeom prst="rect">
            <a:avLst/>
          </a:prstGeom>
          <a:solidFill>
            <a:schemeClr val="tx1">
              <a:lumMod val="85000"/>
              <a:lumOff val="15000"/>
            </a:schemeClr>
          </a:solidFill>
        </p:spPr>
        <p:txBody>
          <a:bodyPr wrap="square" rtlCol="0">
            <a:spAutoFit/>
          </a:bodyPr>
          <a:lstStyle/>
          <a:p>
            <a:pPr lvl="1"/>
            <a:r>
              <a:rPr lang="en-US" dirty="0" smtClean="0">
                <a:solidFill>
                  <a:schemeClr val="bg1">
                    <a:lumMod val="95000"/>
                  </a:schemeClr>
                </a:solidFill>
                <a:latin typeface="Bookman Old Style" pitchFamily="18" charset="0"/>
              </a:rPr>
              <a:t>	I’m special.  In all the world there’s nobody like me.  </a:t>
            </a:r>
          </a:p>
          <a:p>
            <a:pPr lvl="1"/>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Since the beginning of time, there has never been another person like me.  Nobody has my smile.  Nobody has my eyes, my nose, my hair, my hands, my voice.  I’m special.</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No one can be found who has my handwriting.</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Nobody anywhere has my tastes – for food or music or art.  No one sees things just as I do.</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In all of time there’s been no one who laughs like me, no one who cries like me.  And what makes me laugh and cry will never provoke identical laughter and tears from anybody else, ever.</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No one reacts to any situation just as I would react.  </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I’m special.</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I’m the only one in all of creation who has my set of abilities.  Oh, there will always be somebody who is better at one of the things I’m good at, but no one in the universe can reach the quality of my combinations or talents, ideas, abilities, and feelings.  Like a room full of musical instruments, some may excel alone, but none can match the symphony sound when all are played together.  I’m a symphony.</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Through all of eternity no one will ever look, talk, walk, think or do like me.  I’m special.  I’m rare. </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And, in all rarity, there is great value.</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Because of my great rare value, I need not attempt to imitate others.  I will accept – yes, celebrate – my differences.</a:t>
            </a:r>
          </a:p>
          <a:p>
            <a:pPr lvl="2"/>
            <a:endParaRPr lang="en-US" dirty="0" smtClean="0">
              <a:solidFill>
                <a:schemeClr val="bg1">
                  <a:lumMod val="95000"/>
                </a:schemeClr>
              </a:solidFill>
              <a:latin typeface="Bookman Old Style" pitchFamily="18" charset="0"/>
            </a:endParaRPr>
          </a:p>
          <a:p>
            <a:pPr lvl="2"/>
            <a:r>
              <a:rPr lang="en-US" dirty="0" smtClean="0">
                <a:solidFill>
                  <a:schemeClr val="bg1">
                    <a:lumMod val="95000"/>
                  </a:schemeClr>
                </a:solidFill>
                <a:latin typeface="Bookman Old Style" pitchFamily="18" charset="0"/>
              </a:rPr>
              <a:t>I’m special.  And I’m beginning to realize it’s no accident that I’m special.  I’m beginning to see that God made me special for a very special purpose.  He must have a job for me that no one else can do as well </a:t>
            </a:r>
            <a:r>
              <a:rPr lang="en-US" smtClean="0">
                <a:solidFill>
                  <a:schemeClr val="bg1">
                    <a:lumMod val="95000"/>
                  </a:schemeClr>
                </a:solidFill>
                <a:latin typeface="Bookman Old Style" pitchFamily="18" charset="0"/>
              </a:rPr>
              <a:t>as me.  </a:t>
            </a:r>
            <a:r>
              <a:rPr lang="en-US" dirty="0" smtClean="0">
                <a:solidFill>
                  <a:schemeClr val="bg1">
                    <a:lumMod val="95000"/>
                  </a:schemeClr>
                </a:solidFill>
                <a:latin typeface="Bookman Old Style" pitchFamily="18" charset="0"/>
              </a:rPr>
              <a:t>Out of all the billions of applicants, only one is qualified, only one has the right combination of what it takes.  </a:t>
            </a:r>
          </a:p>
          <a:p>
            <a:pPr lvl="2"/>
            <a:endParaRPr lang="en-US" dirty="0" smtClean="0">
              <a:solidFill>
                <a:schemeClr val="bg1">
                  <a:lumMod val="95000"/>
                </a:schemeClr>
              </a:solidFill>
              <a:latin typeface="Bookman Old Style" pitchFamily="18" charset="0"/>
            </a:endParaRPr>
          </a:p>
          <a:p>
            <a:pPr lvl="2" algn="r"/>
            <a:r>
              <a:rPr lang="en-US" dirty="0" smtClean="0">
                <a:solidFill>
                  <a:schemeClr val="bg1">
                    <a:lumMod val="95000"/>
                  </a:schemeClr>
                </a:solidFill>
                <a:latin typeface="Bookman Old Style" pitchFamily="18" charset="0"/>
              </a:rPr>
              <a:t>That one is me.  Because . . . I’m special.</a:t>
            </a:r>
          </a:p>
          <a:p>
            <a:pPr lvl="2"/>
            <a:endParaRPr lang="en-US" dirty="0" smtClean="0">
              <a:solidFill>
                <a:schemeClr val="bg1">
                  <a:lumMod val="95000"/>
                </a:schemeClr>
              </a:solidFill>
              <a:latin typeface="Bookman Old Style" pitchFamily="18" charset="0"/>
            </a:endParaRPr>
          </a:p>
          <a:p>
            <a:pPr lvl="2" algn="ctr"/>
            <a:r>
              <a:rPr lang="en-US" dirty="0" smtClean="0">
                <a:solidFill>
                  <a:schemeClr val="bg1">
                    <a:lumMod val="95000"/>
                  </a:schemeClr>
                </a:solidFill>
                <a:latin typeface="Bookman Old Style" pitchFamily="18" charset="0"/>
              </a:rPr>
              <a:t>***</a:t>
            </a:r>
            <a:endParaRPr lang="en-US" dirty="0">
              <a:solidFill>
                <a:schemeClr val="bg1">
                  <a:lumMod val="95000"/>
                </a:schemeClr>
              </a:solidFill>
              <a:latin typeface="Bookman Old Style" pitchFamily="18" charset="0"/>
            </a:endParaRPr>
          </a:p>
        </p:txBody>
      </p:sp>
    </p:spTree>
    <p:custDataLst>
      <p:tags r:id="rId1"/>
    </p:custDataLst>
  </p:cSld>
  <p:clrMapOvr>
    <a:masterClrMapping/>
  </p:clrMapOvr>
  <p:transition advTm="686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60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60000" fill="hold"/>
                                        <p:tgtEl>
                                          <p:spTgt spid="6">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p:cTn id="11" dur="60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2" dur="60000" fill="hold"/>
                                        <p:tgtEl>
                                          <p:spTgt spid="6">
                                            <p:txEl>
                                              <p:pRg st="2" end="2"/>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p:cTn id="15" dur="60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60000" fill="hold"/>
                                        <p:tgtEl>
                                          <p:spTgt spid="6">
                                            <p:txEl>
                                              <p:pRg st="4" end="4"/>
                                            </p:txEl>
                                          </p:spTgt>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p:cTn id="19" dur="60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0" dur="60000" fill="hold"/>
                                        <p:tgtEl>
                                          <p:spTgt spid="6">
                                            <p:txEl>
                                              <p:pRg st="6" end="6"/>
                                            </p:txEl>
                                          </p:spTgt>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 calcmode="lin" valueType="num">
                                      <p:cBhvr>
                                        <p:cTn id="23" dur="60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4" dur="60000" fill="hold"/>
                                        <p:tgtEl>
                                          <p:spTgt spid="6">
                                            <p:txEl>
                                              <p:pRg st="8" end="8"/>
                                            </p:txEl>
                                          </p:spTgt>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 calcmode="lin" valueType="num">
                                      <p:cBhvr>
                                        <p:cTn id="27" dur="60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28" dur="60000" fill="hold"/>
                                        <p:tgtEl>
                                          <p:spTgt spid="6">
                                            <p:txEl>
                                              <p:pRg st="10" end="10"/>
                                            </p:txEl>
                                          </p:spTgt>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 calcmode="lin" valueType="num">
                                      <p:cBhvr>
                                        <p:cTn id="31" dur="60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32" dur="60000" fill="hold"/>
                                        <p:tgtEl>
                                          <p:spTgt spid="6">
                                            <p:txEl>
                                              <p:pRg st="12" end="12"/>
                                            </p:txEl>
                                          </p:spTgt>
                                        </p:tgtEl>
                                        <p:attrNameLst>
                                          <p:attrName>ppt_y</p:attrName>
                                        </p:attrNameLst>
                                      </p:cBhvr>
                                      <p:tavLst>
                                        <p:tav tm="0">
                                          <p:val>
                                            <p:strVal val="#ppt_y+1"/>
                                          </p:val>
                                        </p:tav>
                                        <p:tav tm="100000">
                                          <p:val>
                                            <p:strVal val="#ppt_y-1"/>
                                          </p:val>
                                        </p:tav>
                                      </p:tavLst>
                                    </p:anim>
                                  </p:childTnLst>
                                </p:cTn>
                              </p:par>
                              <p:par>
                                <p:cTn id="33" presetID="28"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anim calcmode="lin" valueType="num">
                                      <p:cBhvr>
                                        <p:cTn id="35" dur="60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36" dur="60000" fill="hold"/>
                                        <p:tgtEl>
                                          <p:spTgt spid="6">
                                            <p:txEl>
                                              <p:pRg st="14" end="14"/>
                                            </p:txEl>
                                          </p:spTgt>
                                        </p:tgtEl>
                                        <p:attrNameLst>
                                          <p:attrName>ppt_y</p:attrName>
                                        </p:attrNameLst>
                                      </p:cBhvr>
                                      <p:tavLst>
                                        <p:tav tm="0">
                                          <p:val>
                                            <p:strVal val="#ppt_y+1"/>
                                          </p:val>
                                        </p:tav>
                                        <p:tav tm="100000">
                                          <p:val>
                                            <p:strVal val="#ppt_y-1"/>
                                          </p:val>
                                        </p:tav>
                                      </p:tavLst>
                                    </p:anim>
                                  </p:childTnLst>
                                </p:cTn>
                              </p:par>
                              <p:par>
                                <p:cTn id="37" presetID="28" presetClass="entr" presetSubtype="0" fill="hold" nodeType="withEffect">
                                  <p:stCondLst>
                                    <p:cond delay="0"/>
                                  </p:stCondLst>
                                  <p:childTnLst>
                                    <p:set>
                                      <p:cBhvr>
                                        <p:cTn id="38" dur="1" fill="hold">
                                          <p:stCondLst>
                                            <p:cond delay="0"/>
                                          </p:stCondLst>
                                        </p:cTn>
                                        <p:tgtEl>
                                          <p:spTgt spid="6">
                                            <p:txEl>
                                              <p:pRg st="16" end="16"/>
                                            </p:txEl>
                                          </p:spTgt>
                                        </p:tgtEl>
                                        <p:attrNameLst>
                                          <p:attrName>style.visibility</p:attrName>
                                        </p:attrNameLst>
                                      </p:cBhvr>
                                      <p:to>
                                        <p:strVal val="visible"/>
                                      </p:to>
                                    </p:set>
                                    <p:anim calcmode="lin" valueType="num">
                                      <p:cBhvr>
                                        <p:cTn id="39" dur="60000" fill="hold"/>
                                        <p:tgtEl>
                                          <p:spTgt spid="6">
                                            <p:txEl>
                                              <p:pRg st="16" end="16"/>
                                            </p:txEl>
                                          </p:spTgt>
                                        </p:tgtEl>
                                        <p:attrNameLst>
                                          <p:attrName>ppt_x</p:attrName>
                                        </p:attrNameLst>
                                      </p:cBhvr>
                                      <p:tavLst>
                                        <p:tav tm="0">
                                          <p:val>
                                            <p:strVal val="#ppt_x"/>
                                          </p:val>
                                        </p:tav>
                                        <p:tav tm="100000">
                                          <p:val>
                                            <p:strVal val="#ppt_x"/>
                                          </p:val>
                                        </p:tav>
                                      </p:tavLst>
                                    </p:anim>
                                    <p:anim calcmode="lin" valueType="num">
                                      <p:cBhvr>
                                        <p:cTn id="40" dur="60000" fill="hold"/>
                                        <p:tgtEl>
                                          <p:spTgt spid="6">
                                            <p:txEl>
                                              <p:pRg st="16" end="16"/>
                                            </p:txEl>
                                          </p:spTgt>
                                        </p:tgtEl>
                                        <p:attrNameLst>
                                          <p:attrName>ppt_y</p:attrName>
                                        </p:attrNameLst>
                                      </p:cBhvr>
                                      <p:tavLst>
                                        <p:tav tm="0">
                                          <p:val>
                                            <p:strVal val="#ppt_y+1"/>
                                          </p:val>
                                        </p:tav>
                                        <p:tav tm="100000">
                                          <p:val>
                                            <p:strVal val="#ppt_y-1"/>
                                          </p:val>
                                        </p:tav>
                                      </p:tavLst>
                                    </p:anim>
                                  </p:childTnLst>
                                </p:cTn>
                              </p:par>
                              <p:par>
                                <p:cTn id="41" presetID="28" presetClass="entr" presetSubtype="0" fill="hold" nodeType="withEffect">
                                  <p:stCondLst>
                                    <p:cond delay="0"/>
                                  </p:stCondLst>
                                  <p:childTnLst>
                                    <p:set>
                                      <p:cBhvr>
                                        <p:cTn id="42" dur="1" fill="hold">
                                          <p:stCondLst>
                                            <p:cond delay="0"/>
                                          </p:stCondLst>
                                        </p:cTn>
                                        <p:tgtEl>
                                          <p:spTgt spid="6">
                                            <p:txEl>
                                              <p:pRg st="18" end="18"/>
                                            </p:txEl>
                                          </p:spTgt>
                                        </p:tgtEl>
                                        <p:attrNameLst>
                                          <p:attrName>style.visibility</p:attrName>
                                        </p:attrNameLst>
                                      </p:cBhvr>
                                      <p:to>
                                        <p:strVal val="visible"/>
                                      </p:to>
                                    </p:set>
                                    <p:anim calcmode="lin" valueType="num">
                                      <p:cBhvr>
                                        <p:cTn id="43" dur="60000" fill="hold"/>
                                        <p:tgtEl>
                                          <p:spTgt spid="6">
                                            <p:txEl>
                                              <p:pRg st="18" end="18"/>
                                            </p:txEl>
                                          </p:spTgt>
                                        </p:tgtEl>
                                        <p:attrNameLst>
                                          <p:attrName>ppt_x</p:attrName>
                                        </p:attrNameLst>
                                      </p:cBhvr>
                                      <p:tavLst>
                                        <p:tav tm="0">
                                          <p:val>
                                            <p:strVal val="#ppt_x"/>
                                          </p:val>
                                        </p:tav>
                                        <p:tav tm="100000">
                                          <p:val>
                                            <p:strVal val="#ppt_x"/>
                                          </p:val>
                                        </p:tav>
                                      </p:tavLst>
                                    </p:anim>
                                    <p:anim calcmode="lin" valueType="num">
                                      <p:cBhvr>
                                        <p:cTn id="44" dur="60000" fill="hold"/>
                                        <p:tgtEl>
                                          <p:spTgt spid="6">
                                            <p:txEl>
                                              <p:pRg st="18" end="18"/>
                                            </p:txEl>
                                          </p:spTgt>
                                        </p:tgtEl>
                                        <p:attrNameLst>
                                          <p:attrName>ppt_y</p:attrName>
                                        </p:attrNameLst>
                                      </p:cBhvr>
                                      <p:tavLst>
                                        <p:tav tm="0">
                                          <p:val>
                                            <p:strVal val="#ppt_y+1"/>
                                          </p:val>
                                        </p:tav>
                                        <p:tav tm="100000">
                                          <p:val>
                                            <p:strVal val="#ppt_y-1"/>
                                          </p:val>
                                        </p:tav>
                                      </p:tavLst>
                                    </p:anim>
                                  </p:childTnLst>
                                </p:cTn>
                              </p:par>
                              <p:par>
                                <p:cTn id="45" presetID="28" presetClass="entr" presetSubtype="0" fill="hold" nodeType="withEffect">
                                  <p:stCondLst>
                                    <p:cond delay="0"/>
                                  </p:stCondLst>
                                  <p:childTnLst>
                                    <p:set>
                                      <p:cBhvr>
                                        <p:cTn id="46" dur="1" fill="hold">
                                          <p:stCondLst>
                                            <p:cond delay="0"/>
                                          </p:stCondLst>
                                        </p:cTn>
                                        <p:tgtEl>
                                          <p:spTgt spid="6">
                                            <p:txEl>
                                              <p:pRg st="20" end="20"/>
                                            </p:txEl>
                                          </p:spTgt>
                                        </p:tgtEl>
                                        <p:attrNameLst>
                                          <p:attrName>style.visibility</p:attrName>
                                        </p:attrNameLst>
                                      </p:cBhvr>
                                      <p:to>
                                        <p:strVal val="visible"/>
                                      </p:to>
                                    </p:set>
                                    <p:anim calcmode="lin" valueType="num">
                                      <p:cBhvr>
                                        <p:cTn id="47" dur="60000" fill="hold"/>
                                        <p:tgtEl>
                                          <p:spTgt spid="6">
                                            <p:txEl>
                                              <p:pRg st="20" end="20"/>
                                            </p:txEl>
                                          </p:spTgt>
                                        </p:tgtEl>
                                        <p:attrNameLst>
                                          <p:attrName>ppt_x</p:attrName>
                                        </p:attrNameLst>
                                      </p:cBhvr>
                                      <p:tavLst>
                                        <p:tav tm="0">
                                          <p:val>
                                            <p:strVal val="#ppt_x"/>
                                          </p:val>
                                        </p:tav>
                                        <p:tav tm="100000">
                                          <p:val>
                                            <p:strVal val="#ppt_x"/>
                                          </p:val>
                                        </p:tav>
                                      </p:tavLst>
                                    </p:anim>
                                    <p:anim calcmode="lin" valueType="num">
                                      <p:cBhvr>
                                        <p:cTn id="48" dur="60000" fill="hold"/>
                                        <p:tgtEl>
                                          <p:spTgt spid="6">
                                            <p:txEl>
                                              <p:pRg st="20" end="20"/>
                                            </p:txEl>
                                          </p:spTgt>
                                        </p:tgtEl>
                                        <p:attrNameLst>
                                          <p:attrName>ppt_y</p:attrName>
                                        </p:attrNameLst>
                                      </p:cBhvr>
                                      <p:tavLst>
                                        <p:tav tm="0">
                                          <p:val>
                                            <p:strVal val="#ppt_y+1"/>
                                          </p:val>
                                        </p:tav>
                                        <p:tav tm="100000">
                                          <p:val>
                                            <p:strVal val="#ppt_y-1"/>
                                          </p:val>
                                        </p:tav>
                                      </p:tavLst>
                                    </p:anim>
                                  </p:childTnLst>
                                </p:cTn>
                              </p:par>
                              <p:par>
                                <p:cTn id="49" presetID="28" presetClass="entr" presetSubtype="0" fill="hold" nodeType="withEffect">
                                  <p:stCondLst>
                                    <p:cond delay="0"/>
                                  </p:stCondLst>
                                  <p:childTnLst>
                                    <p:set>
                                      <p:cBhvr>
                                        <p:cTn id="50" dur="1" fill="hold">
                                          <p:stCondLst>
                                            <p:cond delay="0"/>
                                          </p:stCondLst>
                                        </p:cTn>
                                        <p:tgtEl>
                                          <p:spTgt spid="6">
                                            <p:txEl>
                                              <p:pRg st="22" end="22"/>
                                            </p:txEl>
                                          </p:spTgt>
                                        </p:tgtEl>
                                        <p:attrNameLst>
                                          <p:attrName>style.visibility</p:attrName>
                                        </p:attrNameLst>
                                      </p:cBhvr>
                                      <p:to>
                                        <p:strVal val="visible"/>
                                      </p:to>
                                    </p:set>
                                    <p:anim calcmode="lin" valueType="num">
                                      <p:cBhvr>
                                        <p:cTn id="51" dur="60000" fill="hold"/>
                                        <p:tgtEl>
                                          <p:spTgt spid="6">
                                            <p:txEl>
                                              <p:pRg st="22" end="22"/>
                                            </p:txEl>
                                          </p:spTgt>
                                        </p:tgtEl>
                                        <p:attrNameLst>
                                          <p:attrName>ppt_x</p:attrName>
                                        </p:attrNameLst>
                                      </p:cBhvr>
                                      <p:tavLst>
                                        <p:tav tm="0">
                                          <p:val>
                                            <p:strVal val="#ppt_x"/>
                                          </p:val>
                                        </p:tav>
                                        <p:tav tm="100000">
                                          <p:val>
                                            <p:strVal val="#ppt_x"/>
                                          </p:val>
                                        </p:tav>
                                      </p:tavLst>
                                    </p:anim>
                                    <p:anim calcmode="lin" valueType="num">
                                      <p:cBhvr>
                                        <p:cTn id="52" dur="60000" fill="hold"/>
                                        <p:tgtEl>
                                          <p:spTgt spid="6">
                                            <p:txEl>
                                              <p:pRg st="22" end="22"/>
                                            </p:txEl>
                                          </p:spTgt>
                                        </p:tgtEl>
                                        <p:attrNameLst>
                                          <p:attrName>ppt_y</p:attrName>
                                        </p:attrNameLst>
                                      </p:cBhvr>
                                      <p:tavLst>
                                        <p:tav tm="0">
                                          <p:val>
                                            <p:strVal val="#ppt_y+1"/>
                                          </p:val>
                                        </p:tav>
                                        <p:tav tm="100000">
                                          <p:val>
                                            <p:strVal val="#ppt_y-1"/>
                                          </p:val>
                                        </p:tav>
                                      </p:tavLst>
                                    </p:anim>
                                  </p:childTnLst>
                                </p:cTn>
                              </p:par>
                              <p:par>
                                <p:cTn id="53" presetID="28" presetClass="entr" presetSubtype="0" fill="hold" nodeType="withEffect">
                                  <p:stCondLst>
                                    <p:cond delay="0"/>
                                  </p:stCondLst>
                                  <p:childTnLst>
                                    <p:set>
                                      <p:cBhvr>
                                        <p:cTn id="54" dur="1" fill="hold">
                                          <p:stCondLst>
                                            <p:cond delay="0"/>
                                          </p:stCondLst>
                                        </p:cTn>
                                        <p:tgtEl>
                                          <p:spTgt spid="6">
                                            <p:txEl>
                                              <p:pRg st="24" end="24"/>
                                            </p:txEl>
                                          </p:spTgt>
                                        </p:tgtEl>
                                        <p:attrNameLst>
                                          <p:attrName>style.visibility</p:attrName>
                                        </p:attrNameLst>
                                      </p:cBhvr>
                                      <p:to>
                                        <p:strVal val="visible"/>
                                      </p:to>
                                    </p:set>
                                    <p:anim calcmode="lin" valueType="num">
                                      <p:cBhvr>
                                        <p:cTn id="55" dur="60000" fill="hold"/>
                                        <p:tgtEl>
                                          <p:spTgt spid="6">
                                            <p:txEl>
                                              <p:pRg st="24" end="24"/>
                                            </p:txEl>
                                          </p:spTgt>
                                        </p:tgtEl>
                                        <p:attrNameLst>
                                          <p:attrName>ppt_x</p:attrName>
                                        </p:attrNameLst>
                                      </p:cBhvr>
                                      <p:tavLst>
                                        <p:tav tm="0">
                                          <p:val>
                                            <p:strVal val="#ppt_x"/>
                                          </p:val>
                                        </p:tav>
                                        <p:tav tm="100000">
                                          <p:val>
                                            <p:strVal val="#ppt_x"/>
                                          </p:val>
                                        </p:tav>
                                      </p:tavLst>
                                    </p:anim>
                                    <p:anim calcmode="lin" valueType="num">
                                      <p:cBhvr>
                                        <p:cTn id="56" dur="60000" fill="hold"/>
                                        <p:tgtEl>
                                          <p:spTgt spid="6">
                                            <p:txEl>
                                              <p:pRg st="24" end="24"/>
                                            </p:txEl>
                                          </p:spTgt>
                                        </p:tgtEl>
                                        <p:attrNameLst>
                                          <p:attrName>ppt_y</p:attrName>
                                        </p:attrNameLst>
                                      </p:cBhvr>
                                      <p:tavLst>
                                        <p:tav tm="0">
                                          <p:val>
                                            <p:strVal val="#ppt_y+1"/>
                                          </p:val>
                                        </p:tav>
                                        <p:tav tm="100000">
                                          <p:val>
                                            <p:strVal val="#ppt_y-1"/>
                                          </p:val>
                                        </p:tav>
                                      </p:tavLst>
                                    </p:anim>
                                  </p:childTnLst>
                                </p:cTn>
                              </p:par>
                              <p:par>
                                <p:cTn id="57" presetID="28" presetClass="entr" presetSubtype="0" fill="hold" nodeType="withEffect">
                                  <p:stCondLst>
                                    <p:cond delay="0"/>
                                  </p:stCondLst>
                                  <p:childTnLst>
                                    <p:set>
                                      <p:cBhvr>
                                        <p:cTn id="58" dur="1" fill="hold">
                                          <p:stCondLst>
                                            <p:cond delay="0"/>
                                          </p:stCondLst>
                                        </p:cTn>
                                        <p:tgtEl>
                                          <p:spTgt spid="6">
                                            <p:txEl>
                                              <p:pRg st="26" end="26"/>
                                            </p:txEl>
                                          </p:spTgt>
                                        </p:tgtEl>
                                        <p:attrNameLst>
                                          <p:attrName>style.visibility</p:attrName>
                                        </p:attrNameLst>
                                      </p:cBhvr>
                                      <p:to>
                                        <p:strVal val="visible"/>
                                      </p:to>
                                    </p:set>
                                    <p:anim calcmode="lin" valueType="num">
                                      <p:cBhvr>
                                        <p:cTn id="59" dur="60000" fill="hold"/>
                                        <p:tgtEl>
                                          <p:spTgt spid="6">
                                            <p:txEl>
                                              <p:pRg st="26" end="26"/>
                                            </p:txEl>
                                          </p:spTgt>
                                        </p:tgtEl>
                                        <p:attrNameLst>
                                          <p:attrName>ppt_x</p:attrName>
                                        </p:attrNameLst>
                                      </p:cBhvr>
                                      <p:tavLst>
                                        <p:tav tm="0">
                                          <p:val>
                                            <p:strVal val="#ppt_x"/>
                                          </p:val>
                                        </p:tav>
                                        <p:tav tm="100000">
                                          <p:val>
                                            <p:strVal val="#ppt_x"/>
                                          </p:val>
                                        </p:tav>
                                      </p:tavLst>
                                    </p:anim>
                                    <p:anim calcmode="lin" valueType="num">
                                      <p:cBhvr>
                                        <p:cTn id="60" dur="60000" fill="hold"/>
                                        <p:tgtEl>
                                          <p:spTgt spid="6">
                                            <p:txEl>
                                              <p:pRg st="26" end="26"/>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5334000"/>
            <a:ext cx="8001000" cy="1371600"/>
          </a:xfrm>
        </p:spPr>
        <p:txBody>
          <a:bodyPr>
            <a:normAutofit fontScale="55000" lnSpcReduction="20000"/>
          </a:bodyPr>
          <a:lstStyle/>
          <a:p>
            <a:pPr algn="r">
              <a:buNone/>
            </a:pPr>
            <a:r>
              <a:rPr lang="en-US" sz="4500" dirty="0" smtClean="0">
                <a:latin typeface="Berlin Sans FB Demi" pitchFamily="34" charset="0"/>
                <a:cs typeface="Courier New" pitchFamily="49" charset="0"/>
              </a:rPr>
              <a:t>Science now backs up what religious traditions have been teaching for generations.  Who knew?</a:t>
            </a:r>
          </a:p>
          <a:p>
            <a:pPr algn="r">
              <a:buNone/>
            </a:pPr>
            <a:endParaRPr lang="en-US" dirty="0" smtClean="0">
              <a:latin typeface="Berlin Sans FB Demi" pitchFamily="34" charset="0"/>
              <a:cs typeface="Courier New" pitchFamily="49" charset="0"/>
            </a:endParaRPr>
          </a:p>
          <a:p>
            <a:pPr algn="r">
              <a:buNone/>
            </a:pPr>
            <a:r>
              <a:rPr lang="en-US" sz="4500" dirty="0" smtClean="0">
                <a:latin typeface="Berlin Sans FB Demi" pitchFamily="34" charset="0"/>
                <a:cs typeface="Courier New" pitchFamily="49" charset="0"/>
              </a:rPr>
              <a:t>Oh yeah.  Him.</a:t>
            </a:r>
          </a:p>
          <a:p>
            <a:endParaRPr lang="en-US" dirty="0"/>
          </a:p>
        </p:txBody>
      </p:sp>
      <p:sp>
        <p:nvSpPr>
          <p:cNvPr id="3" name="Title 2"/>
          <p:cNvSpPr>
            <a:spLocks noGrp="1"/>
          </p:cNvSpPr>
          <p:nvPr>
            <p:ph type="title"/>
          </p:nvPr>
        </p:nvSpPr>
        <p:spPr/>
        <p:txBody>
          <a:bodyPr/>
          <a:lstStyle/>
          <a:p>
            <a:r>
              <a:rPr lang="en-US" b="0" dirty="0" smtClean="0">
                <a:latin typeface="Berlin Sans FB Demi" pitchFamily="34" charset="0"/>
              </a:rPr>
              <a:t>There is no casual sex . . . </a:t>
            </a:r>
            <a:endParaRPr lang="en-US" b="0" dirty="0">
              <a:latin typeface="Berlin Sans FB Demi" pitchFamily="34" charset="0"/>
            </a:endParaRPr>
          </a:p>
        </p:txBody>
      </p:sp>
      <p:pic>
        <p:nvPicPr>
          <p:cNvPr id="41986" name="Picture 2" descr="http://www.3dchem.com/imagesofmolecules/Oxytocin.jpg"/>
          <p:cNvPicPr>
            <a:picLocks noChangeAspect="1" noChangeArrowheads="1"/>
          </p:cNvPicPr>
          <p:nvPr/>
        </p:nvPicPr>
        <p:blipFill>
          <a:blip r:embed="rId3" cstate="print"/>
          <a:srcRect/>
          <a:stretch>
            <a:fillRect/>
          </a:stretch>
        </p:blipFill>
        <p:spPr bwMode="auto">
          <a:xfrm>
            <a:off x="304800" y="1600200"/>
            <a:ext cx="3324225" cy="3048001"/>
          </a:xfrm>
          <a:prstGeom prst="rect">
            <a:avLst/>
          </a:prstGeom>
          <a:noFill/>
        </p:spPr>
      </p:pic>
      <p:sp>
        <p:nvSpPr>
          <p:cNvPr id="5" name="TextBox 4"/>
          <p:cNvSpPr txBox="1"/>
          <p:nvPr/>
        </p:nvSpPr>
        <p:spPr>
          <a:xfrm>
            <a:off x="2667000" y="1828800"/>
            <a:ext cx="5943600" cy="400110"/>
          </a:xfrm>
          <a:prstGeom prst="rect">
            <a:avLst/>
          </a:prstGeom>
          <a:noFill/>
        </p:spPr>
        <p:txBody>
          <a:bodyPr wrap="square" rtlCol="0">
            <a:spAutoFit/>
          </a:bodyPr>
          <a:lstStyle/>
          <a:p>
            <a:r>
              <a:rPr lang="en-US" sz="2000" dirty="0" smtClean="0">
                <a:latin typeface="Bookman Old Style" pitchFamily="18" charset="0"/>
              </a:rPr>
              <a:t>dopamine • </a:t>
            </a:r>
            <a:r>
              <a:rPr lang="en-US" sz="2000" dirty="0" err="1" smtClean="0">
                <a:latin typeface="Bookman Old Style" pitchFamily="18" charset="0"/>
              </a:rPr>
              <a:t>oxytocin</a:t>
            </a:r>
            <a:r>
              <a:rPr lang="en-US" sz="2000" dirty="0" smtClean="0">
                <a:latin typeface="Bookman Old Style" pitchFamily="18" charset="0"/>
              </a:rPr>
              <a:t> • vasopressin • </a:t>
            </a:r>
            <a:r>
              <a:rPr lang="en-US" sz="2000" dirty="0" err="1" smtClean="0">
                <a:latin typeface="Bookman Old Style" pitchFamily="18" charset="0"/>
              </a:rPr>
              <a:t>seratonin</a:t>
            </a:r>
            <a:endParaRPr lang="en-US" sz="2000" dirty="0" smtClean="0">
              <a:latin typeface="Bookman Old Style" pitchFamily="18" charset="0"/>
            </a:endParaRPr>
          </a:p>
        </p:txBody>
      </p:sp>
      <p:sp>
        <p:nvSpPr>
          <p:cNvPr id="6" name="TextBox 5"/>
          <p:cNvSpPr txBox="1"/>
          <p:nvPr/>
        </p:nvSpPr>
        <p:spPr>
          <a:xfrm>
            <a:off x="4114800" y="2667000"/>
            <a:ext cx="4572000" cy="2169825"/>
          </a:xfrm>
          <a:prstGeom prst="rect">
            <a:avLst/>
          </a:prstGeom>
          <a:solidFill>
            <a:schemeClr val="tx2">
              <a:lumMod val="75000"/>
            </a:schemeClr>
          </a:solidFill>
        </p:spPr>
        <p:txBody>
          <a:bodyPr wrap="square" rtlCol="0">
            <a:spAutoFit/>
          </a:bodyPr>
          <a:lstStyle/>
          <a:p>
            <a:pPr>
              <a:lnSpc>
                <a:spcPct val="150000"/>
              </a:lnSpc>
              <a:buFont typeface="Arial" pitchFamily="34" charset="0"/>
              <a:buChar char="•"/>
            </a:pPr>
            <a:r>
              <a:rPr lang="en-US" sz="2200" dirty="0" smtClean="0">
                <a:solidFill>
                  <a:schemeClr val="bg1">
                    <a:lumMod val="95000"/>
                  </a:schemeClr>
                </a:solidFill>
                <a:latin typeface="Bookman Old Style" pitchFamily="18" charset="0"/>
              </a:rPr>
              <a:t>  </a:t>
            </a:r>
            <a:r>
              <a:rPr lang="en-US" sz="2000" dirty="0" smtClean="0">
                <a:solidFill>
                  <a:schemeClr val="bg1">
                    <a:lumMod val="95000"/>
                  </a:schemeClr>
                </a:solidFill>
                <a:latin typeface="Bookman Old Style" pitchFamily="18" charset="0"/>
              </a:rPr>
              <a:t>Clouded judgment &amp; confusion</a:t>
            </a:r>
          </a:p>
          <a:p>
            <a:pPr>
              <a:lnSpc>
                <a:spcPct val="150000"/>
              </a:lnSpc>
              <a:buFont typeface="Arial" pitchFamily="34" charset="0"/>
              <a:buChar char="•"/>
            </a:pPr>
            <a:r>
              <a:rPr lang="en-US" sz="2000" dirty="0" smtClean="0">
                <a:solidFill>
                  <a:schemeClr val="bg1">
                    <a:lumMod val="95000"/>
                  </a:schemeClr>
                </a:solidFill>
                <a:latin typeface="Bookman Old Style" pitchFamily="18" charset="0"/>
              </a:rPr>
              <a:t>  Intense break ups &amp; depression</a:t>
            </a:r>
          </a:p>
          <a:p>
            <a:pPr>
              <a:lnSpc>
                <a:spcPct val="150000"/>
              </a:lnSpc>
              <a:buFont typeface="Arial" pitchFamily="34" charset="0"/>
              <a:buChar char="•"/>
            </a:pPr>
            <a:r>
              <a:rPr lang="en-US" sz="2000" dirty="0" smtClean="0">
                <a:solidFill>
                  <a:schemeClr val="bg1">
                    <a:lumMod val="95000"/>
                  </a:schemeClr>
                </a:solidFill>
                <a:latin typeface="Bookman Old Style" pitchFamily="18" charset="0"/>
              </a:rPr>
              <a:t>  Damage to current relationship</a:t>
            </a:r>
          </a:p>
          <a:p>
            <a:pPr>
              <a:lnSpc>
                <a:spcPct val="150000"/>
              </a:lnSpc>
              <a:buFont typeface="Arial" pitchFamily="34" charset="0"/>
              <a:buChar char="•"/>
            </a:pPr>
            <a:r>
              <a:rPr lang="en-US" sz="2000" dirty="0" smtClean="0">
                <a:solidFill>
                  <a:schemeClr val="bg1">
                    <a:lumMod val="95000"/>
                  </a:schemeClr>
                </a:solidFill>
                <a:latin typeface="Bookman Old Style" pitchFamily="18" charset="0"/>
              </a:rPr>
              <a:t>  Damage to future relationships</a:t>
            </a:r>
          </a:p>
          <a:p>
            <a:pPr>
              <a:lnSpc>
                <a:spcPct val="150000"/>
              </a:lnSpc>
              <a:buFont typeface="Arial" pitchFamily="34" charset="0"/>
              <a:buChar char="•"/>
            </a:pPr>
            <a:endParaRPr lang="en-US" sz="800" dirty="0" smtClean="0">
              <a:solidFill>
                <a:schemeClr val="bg1">
                  <a:lumMod val="95000"/>
                </a:schemeClr>
              </a:solidFill>
              <a:latin typeface="Bookman Old Style" pitchFamily="18" charset="0"/>
            </a:endParaRPr>
          </a:p>
        </p:txBody>
      </p:sp>
    </p:spTree>
    <p:custDataLst>
      <p:tags r:id="rId1"/>
    </p:custDataLst>
  </p:cSld>
  <p:clrMapOvr>
    <a:masterClrMapping/>
  </p:clrMapOvr>
  <p:transition advTm="17578"/>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04800" y="762000"/>
            <a:ext cx="8839200" cy="4876800"/>
          </a:xfrm>
        </p:spPr>
        <p:txBody>
          <a:bodyPr numCol="2">
            <a:normAutofit/>
          </a:bodyPr>
          <a:lstStyle/>
          <a:p>
            <a:r>
              <a:rPr lang="en-US" sz="2800" dirty="0" smtClean="0">
                <a:latin typeface="Bookman Old Style" pitchFamily="18" charset="0"/>
              </a:rPr>
              <a:t>Unplanned Pregnancy</a:t>
            </a:r>
          </a:p>
          <a:p>
            <a:r>
              <a:rPr lang="en-US" sz="2800" dirty="0" smtClean="0">
                <a:latin typeface="Bookman Old Style" pitchFamily="18" charset="0"/>
              </a:rPr>
              <a:t>Abortion</a:t>
            </a:r>
          </a:p>
          <a:p>
            <a:r>
              <a:rPr lang="en-US" sz="2800" dirty="0" smtClean="0">
                <a:latin typeface="Bookman Old Style" pitchFamily="18" charset="0"/>
              </a:rPr>
              <a:t>Sexually Transmitted Infections</a:t>
            </a:r>
          </a:p>
          <a:p>
            <a:r>
              <a:rPr lang="en-US" sz="2800" dirty="0" smtClean="0">
                <a:latin typeface="Bookman Old Style" pitchFamily="18" charset="0"/>
              </a:rPr>
              <a:t>Binge Drinking </a:t>
            </a:r>
          </a:p>
          <a:p>
            <a:r>
              <a:rPr lang="en-US" sz="2800" dirty="0" smtClean="0">
                <a:latin typeface="Bookman Old Style" pitchFamily="18" charset="0"/>
              </a:rPr>
              <a:t>Illegal Drug Use</a:t>
            </a:r>
          </a:p>
          <a:p>
            <a:r>
              <a:rPr lang="en-US" sz="2800" dirty="0" smtClean="0">
                <a:latin typeface="Bookman Old Style" pitchFamily="18" charset="0"/>
              </a:rPr>
              <a:t>Smoking </a:t>
            </a:r>
          </a:p>
          <a:p>
            <a:r>
              <a:rPr lang="en-US" sz="2800" dirty="0" smtClean="0">
                <a:latin typeface="Bookman Old Style" pitchFamily="18" charset="0"/>
              </a:rPr>
              <a:t>Infertility</a:t>
            </a:r>
          </a:p>
          <a:p>
            <a:r>
              <a:rPr lang="en-US" sz="2800" dirty="0" smtClean="0">
                <a:latin typeface="Bookman Old Style" pitchFamily="18" charset="0"/>
              </a:rPr>
              <a:t>Suicide</a:t>
            </a:r>
          </a:p>
        </p:txBody>
      </p:sp>
      <p:pic>
        <p:nvPicPr>
          <p:cNvPr id="8" name="Picture 7" descr="std youth.jpg"/>
          <p:cNvPicPr/>
          <p:nvPr/>
        </p:nvPicPr>
        <p:blipFill>
          <a:blip r:embed="rId2" cstate="print"/>
          <a:srcRect t="1333" r="24444" b="65333"/>
          <a:stretch>
            <a:fillRect/>
          </a:stretch>
        </p:blipFill>
        <p:spPr>
          <a:xfrm>
            <a:off x="3810000" y="5029200"/>
            <a:ext cx="2590800" cy="1524000"/>
          </a:xfrm>
          <a:prstGeom prst="rect">
            <a:avLst/>
          </a:prstGeom>
        </p:spPr>
      </p:pic>
      <p:pic>
        <p:nvPicPr>
          <p:cNvPr id="12" name="Picture 11" descr="pregnant.JPG"/>
          <p:cNvPicPr>
            <a:picLocks noChangeAspect="1"/>
          </p:cNvPicPr>
          <p:nvPr/>
        </p:nvPicPr>
        <p:blipFill>
          <a:blip r:embed="rId3" cstate="print"/>
          <a:srcRect l="24815" t="15556" r="23089"/>
          <a:stretch>
            <a:fillRect/>
          </a:stretch>
        </p:blipFill>
        <p:spPr>
          <a:xfrm>
            <a:off x="2514600" y="4082894"/>
            <a:ext cx="1143000" cy="2470306"/>
          </a:xfrm>
          <a:prstGeom prst="rect">
            <a:avLst/>
          </a:prstGeom>
        </p:spPr>
      </p:pic>
      <p:pic>
        <p:nvPicPr>
          <p:cNvPr id="13" name="Picture 12" descr="beer can.jpg"/>
          <p:cNvPicPr>
            <a:picLocks noChangeAspect="1"/>
          </p:cNvPicPr>
          <p:nvPr/>
        </p:nvPicPr>
        <p:blipFill>
          <a:blip r:embed="rId4" cstate="print"/>
          <a:stretch>
            <a:fillRect/>
          </a:stretch>
        </p:blipFill>
        <p:spPr>
          <a:xfrm>
            <a:off x="5257800" y="1371600"/>
            <a:ext cx="1656549" cy="1368954"/>
          </a:xfrm>
          <a:prstGeom prst="rect">
            <a:avLst/>
          </a:prstGeom>
        </p:spPr>
      </p:pic>
      <p:pic>
        <p:nvPicPr>
          <p:cNvPr id="14" name="Picture 13" descr="pills.JPG"/>
          <p:cNvPicPr>
            <a:picLocks noChangeAspect="1"/>
          </p:cNvPicPr>
          <p:nvPr/>
        </p:nvPicPr>
        <p:blipFill>
          <a:blip r:embed="rId5" cstate="print"/>
          <a:srcRect l="-4167"/>
          <a:stretch>
            <a:fillRect/>
          </a:stretch>
        </p:blipFill>
        <p:spPr>
          <a:xfrm>
            <a:off x="6577012" y="5105400"/>
            <a:ext cx="2262188" cy="1447800"/>
          </a:xfrm>
          <a:prstGeom prst="rect">
            <a:avLst/>
          </a:prstGeom>
        </p:spPr>
      </p:pic>
      <p:pic>
        <p:nvPicPr>
          <p:cNvPr id="15" name="Picture 14" descr="cigarettes.jpg"/>
          <p:cNvPicPr>
            <a:picLocks noChangeAspect="1"/>
          </p:cNvPicPr>
          <p:nvPr/>
        </p:nvPicPr>
        <p:blipFill>
          <a:blip r:embed="rId6" cstate="print"/>
          <a:stretch>
            <a:fillRect/>
          </a:stretch>
        </p:blipFill>
        <p:spPr>
          <a:xfrm>
            <a:off x="3810000" y="3810000"/>
            <a:ext cx="1448463" cy="1086347"/>
          </a:xfrm>
          <a:prstGeom prst="rect">
            <a:avLst/>
          </a:prstGeom>
        </p:spPr>
      </p:pic>
      <p:pic>
        <p:nvPicPr>
          <p:cNvPr id="16" name="Picture 15" descr="depressed girl.jpg"/>
          <p:cNvPicPr>
            <a:picLocks noChangeAspect="1"/>
          </p:cNvPicPr>
          <p:nvPr/>
        </p:nvPicPr>
        <p:blipFill>
          <a:blip r:embed="rId7" cstate="print"/>
          <a:srcRect l="16304"/>
          <a:stretch>
            <a:fillRect/>
          </a:stretch>
        </p:blipFill>
        <p:spPr>
          <a:xfrm>
            <a:off x="7010400" y="3429000"/>
            <a:ext cx="1785730" cy="1600200"/>
          </a:xfrm>
          <a:prstGeom prst="rect">
            <a:avLst/>
          </a:prstGeom>
        </p:spPr>
      </p:pic>
      <p:pic>
        <p:nvPicPr>
          <p:cNvPr id="19" name="Picture 18" descr="couple 5.JPG"/>
          <p:cNvPicPr>
            <a:picLocks noChangeAspect="1"/>
          </p:cNvPicPr>
          <p:nvPr/>
        </p:nvPicPr>
        <p:blipFill>
          <a:blip r:embed="rId8" cstate="print"/>
          <a:srcRect t="17118"/>
          <a:stretch>
            <a:fillRect/>
          </a:stretch>
        </p:blipFill>
        <p:spPr>
          <a:xfrm>
            <a:off x="7010400" y="1062872"/>
            <a:ext cx="1774520" cy="2213728"/>
          </a:xfrm>
          <a:prstGeom prst="rect">
            <a:avLst/>
          </a:prstGeom>
        </p:spPr>
      </p:pic>
      <p:pic>
        <p:nvPicPr>
          <p:cNvPr id="21" name="Picture 20" descr="prolifevsprochoice.jpg"/>
          <p:cNvPicPr>
            <a:picLocks noChangeAspect="1"/>
          </p:cNvPicPr>
          <p:nvPr/>
        </p:nvPicPr>
        <p:blipFill>
          <a:blip r:embed="rId9" cstate="print"/>
          <a:srcRect l="6333" r="37547"/>
          <a:stretch>
            <a:fillRect/>
          </a:stretch>
        </p:blipFill>
        <p:spPr>
          <a:xfrm>
            <a:off x="5334000" y="2914650"/>
            <a:ext cx="1524000" cy="2038350"/>
          </a:xfrm>
          <a:prstGeom prst="rect">
            <a:avLst/>
          </a:prstGeom>
        </p:spPr>
      </p:pic>
      <p:sp>
        <p:nvSpPr>
          <p:cNvPr id="18" name="TextBox 17"/>
          <p:cNvSpPr txBox="1"/>
          <p:nvPr/>
        </p:nvSpPr>
        <p:spPr>
          <a:xfrm>
            <a:off x="1676400" y="381000"/>
            <a:ext cx="6400800" cy="369332"/>
          </a:xfrm>
          <a:prstGeom prst="rect">
            <a:avLst/>
          </a:prstGeom>
          <a:noFill/>
        </p:spPr>
        <p:txBody>
          <a:bodyPr wrap="square" rtlCol="0">
            <a:spAutoFit/>
          </a:bodyPr>
          <a:lstStyle/>
          <a:p>
            <a:pPr algn="ctr"/>
            <a:r>
              <a:rPr lang="en-US" dirty="0" smtClean="0">
                <a:latin typeface="Arial Black" pitchFamily="34" charset="0"/>
              </a:rPr>
              <a:t>What are you facing?</a:t>
            </a:r>
            <a:endParaRPr lang="en-US" dirty="0">
              <a:latin typeface="Arial Black" pitchFamily="34" charset="0"/>
            </a:endParaRPr>
          </a:p>
        </p:txBody>
      </p:sp>
    </p:spTree>
  </p:cSld>
  <p:clrMapOvr>
    <a:masterClrMapping/>
  </p:clrMapOvr>
  <p:transition advTm="2659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xual exposure chart.jpg"/>
          <p:cNvPicPr/>
          <p:nvPr/>
        </p:nvPicPr>
        <p:blipFill>
          <a:blip r:embed="rId3" cstate="print"/>
          <a:stretch>
            <a:fillRect/>
          </a:stretch>
        </p:blipFill>
        <p:spPr>
          <a:xfrm>
            <a:off x="1066800" y="457200"/>
            <a:ext cx="7315200" cy="5867399"/>
          </a:xfrm>
          <a:prstGeom prst="rect">
            <a:avLst/>
          </a:prstGeom>
        </p:spPr>
      </p:pic>
    </p:spTree>
    <p:custDataLst>
      <p:tags r:id="rId1"/>
    </p:custDataLst>
  </p:cSld>
  <p:clrMapOvr>
    <a:masterClrMapping/>
  </p:clrMapOvr>
  <p:transition advTm="13297"/>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7391400" cy="2819400"/>
          </a:xfrm>
        </p:spPr>
        <p:txBody>
          <a:bodyPr>
            <a:noAutofit/>
          </a:bodyPr>
          <a:lstStyle/>
          <a:p>
            <a:pPr marL="365760" lvl="3" indent="-256032" algn="r">
              <a:spcBef>
                <a:spcPts val="400"/>
              </a:spcBef>
              <a:buClr>
                <a:schemeClr val="accent1"/>
              </a:buClr>
              <a:buSzPct val="68000"/>
              <a:buNone/>
            </a:pPr>
            <a:r>
              <a:rPr lang="en-US" sz="1600" i="1" dirty="0" smtClean="0">
                <a:latin typeface="Bookman Old Style" pitchFamily="18" charset="0"/>
              </a:rPr>
              <a:t>Brothers and sisters: The body is not for immorality, but for the Lord, and the Lord is for the body; God raised the Lord and will also raise us by his power.  Do you not know that your bodies are members of Christ?  But whoever is joined to the Lord becomes one Spirit with him.  Avoid immorality.  Every other sin a person commits is outside the body, but the immoral person sins against his own body.  Do you not know that your body is a temple of the Holy Spirit within you, whom you have from God, and that you are not your own?  For you have been purchased at a price.  Therefore glorify God in your body.</a:t>
            </a:r>
          </a:p>
          <a:p>
            <a:pPr marL="365760" lvl="3" indent="-256032" algn="r">
              <a:spcBef>
                <a:spcPts val="400"/>
              </a:spcBef>
              <a:buClr>
                <a:schemeClr val="accent1"/>
              </a:buClr>
              <a:buSzPct val="68000"/>
              <a:buNone/>
            </a:pPr>
            <a:r>
              <a:rPr lang="en-US" sz="1600" dirty="0" smtClean="0">
                <a:latin typeface="Bookman Old Style" pitchFamily="18" charset="0"/>
              </a:rPr>
              <a:t>1 Corinthians 6:13-15, 17-20</a:t>
            </a:r>
            <a:endParaRPr lang="en-US" sz="1600" b="1" dirty="0">
              <a:latin typeface="Bookman Old Style" pitchFamily="18" charset="0"/>
            </a:endParaRPr>
          </a:p>
        </p:txBody>
      </p:sp>
      <p:sp>
        <p:nvSpPr>
          <p:cNvPr id="3" name="Title 2"/>
          <p:cNvSpPr>
            <a:spLocks noGrp="1"/>
          </p:cNvSpPr>
          <p:nvPr>
            <p:ph type="title"/>
          </p:nvPr>
        </p:nvSpPr>
        <p:spPr>
          <a:xfrm>
            <a:off x="457200" y="152400"/>
            <a:ext cx="8229600" cy="1143000"/>
          </a:xfrm>
        </p:spPr>
        <p:txBody>
          <a:bodyPr>
            <a:normAutofit fontScale="90000"/>
          </a:bodyPr>
          <a:lstStyle/>
          <a:p>
            <a:r>
              <a:rPr lang="en-US" sz="4800" dirty="0" smtClean="0">
                <a:latin typeface="Berlin Sans FB Demi" pitchFamily="34" charset="0"/>
              </a:rPr>
              <a:t>What about “Safe Sex”?</a:t>
            </a:r>
            <a:br>
              <a:rPr lang="en-US" sz="4800" dirty="0" smtClean="0">
                <a:latin typeface="Berlin Sans FB Demi" pitchFamily="34" charset="0"/>
              </a:rPr>
            </a:br>
            <a:r>
              <a:rPr lang="en-US" sz="4800" dirty="0" smtClean="0">
                <a:latin typeface="Berlin Sans FB Demi" pitchFamily="34" charset="0"/>
              </a:rPr>
              <a:t>Instead: </a:t>
            </a:r>
            <a:r>
              <a:rPr lang="en-US" sz="4800" i="1" dirty="0" smtClean="0">
                <a:latin typeface="Berlin Sans FB Demi" pitchFamily="34" charset="0"/>
              </a:rPr>
              <a:t>Save </a:t>
            </a:r>
            <a:r>
              <a:rPr lang="en-US" sz="4800" dirty="0" smtClean="0">
                <a:latin typeface="Berlin Sans FB Demi" pitchFamily="34" charset="0"/>
              </a:rPr>
              <a:t>Sex</a:t>
            </a:r>
            <a:endParaRPr lang="en-US" sz="4800" dirty="0">
              <a:latin typeface="Berlin Sans FB Demi" pitchFamily="34" charset="0"/>
            </a:endParaRPr>
          </a:p>
        </p:txBody>
      </p:sp>
      <p:sp>
        <p:nvSpPr>
          <p:cNvPr id="4" name="TextBox 3"/>
          <p:cNvSpPr txBox="1"/>
          <p:nvPr/>
        </p:nvSpPr>
        <p:spPr>
          <a:xfrm>
            <a:off x="7851415" y="0"/>
            <a:ext cx="1292662" cy="13792200"/>
          </a:xfrm>
          <a:prstGeom prst="rect">
            <a:avLst/>
          </a:prstGeom>
          <a:solidFill>
            <a:schemeClr val="tx2">
              <a:lumMod val="75000"/>
            </a:schemeClr>
          </a:solidFill>
        </p:spPr>
        <p:txBody>
          <a:bodyPr vert="vert" wrap="square" rtlCol="0">
            <a:spAutoFit/>
          </a:bodyPr>
          <a:lstStyle/>
          <a:p>
            <a:endParaRPr lang="en-US" sz="2400" b="1" dirty="0" smtClean="0">
              <a:solidFill>
                <a:schemeClr val="tx2">
                  <a:lumMod val="20000"/>
                  <a:lumOff val="80000"/>
                </a:schemeClr>
              </a:solidFill>
              <a:latin typeface="Bookman Old Style" pitchFamily="18" charset="0"/>
            </a:endParaRPr>
          </a:p>
          <a:p>
            <a:r>
              <a:rPr lang="en-US" sz="2400" b="1" dirty="0" smtClean="0">
                <a:solidFill>
                  <a:schemeClr val="tx2">
                    <a:lumMod val="20000"/>
                    <a:lumOff val="80000"/>
                  </a:schemeClr>
                </a:solidFill>
                <a:latin typeface="Bookman Old Style" pitchFamily="18" charset="0"/>
              </a:rPr>
              <a:t>  no regrets • fidelity • healthiness • purity • chastity • respect • holiness • happiness </a:t>
            </a:r>
          </a:p>
          <a:p>
            <a:endParaRPr lang="en-US" sz="2400" dirty="0">
              <a:solidFill>
                <a:schemeClr val="tx2">
                  <a:lumMod val="20000"/>
                  <a:lumOff val="80000"/>
                </a:schemeClr>
              </a:solidFill>
            </a:endParaRPr>
          </a:p>
        </p:txBody>
      </p:sp>
      <p:pic>
        <p:nvPicPr>
          <p:cNvPr id="5" name="Picture 4" descr="wedding rings.JPG"/>
          <p:cNvPicPr>
            <a:picLocks noChangeAspect="1"/>
          </p:cNvPicPr>
          <p:nvPr/>
        </p:nvPicPr>
        <p:blipFill>
          <a:blip r:embed="rId2" cstate="print">
            <a:lum bright="20000"/>
          </a:blip>
          <a:srcRect l="9038" t="22910" r="10720" b="10723"/>
          <a:stretch>
            <a:fillRect/>
          </a:stretch>
        </p:blipFill>
        <p:spPr>
          <a:xfrm>
            <a:off x="2438400" y="3692144"/>
            <a:ext cx="5410200" cy="3318256"/>
          </a:xfrm>
          <a:prstGeom prst="ellipse">
            <a:avLst/>
          </a:prstGeom>
          <a:effectLst>
            <a:softEdge rad="317500"/>
          </a:effectLst>
        </p:spPr>
      </p:pic>
    </p:spTree>
  </p:cSld>
  <p:clrMapOvr>
    <a:masterClrMapping/>
  </p:clrMapOvr>
  <p:transition advTm="17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5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8" dur="15000" fill="hold"/>
                                        <p:tgtEl>
                                          <p:spTgt spid="4">
                                            <p:txEl>
                                              <p:pRg st="1" end="1"/>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smtClean="0">
                <a:latin typeface="Berlin Sans FB Demi" pitchFamily="34" charset="0"/>
              </a:rPr>
              <a:t>True Love Waits </a:t>
            </a:r>
            <a:endParaRPr lang="en-US" sz="4400" dirty="0">
              <a:latin typeface="Berlin Sans FB Demi" pitchFamily="34" charset="0"/>
            </a:endParaRPr>
          </a:p>
        </p:txBody>
      </p:sp>
      <p:pic>
        <p:nvPicPr>
          <p:cNvPr id="4" name="Content Placeholder 3" descr="true love waits 2.jpg"/>
          <p:cNvPicPr>
            <a:picLocks noGrp="1"/>
          </p:cNvPicPr>
          <p:nvPr>
            <p:ph idx="1"/>
          </p:nvPr>
        </p:nvPicPr>
        <p:blipFill>
          <a:blip r:embed="rId2" cstate="print"/>
          <a:stretch>
            <a:fillRect/>
          </a:stretch>
        </p:blipFill>
        <p:spPr>
          <a:xfrm>
            <a:off x="3733800" y="1298797"/>
            <a:ext cx="5177028" cy="5102003"/>
          </a:xfrm>
          <a:prstGeom prst="rect">
            <a:avLst/>
          </a:prstGeom>
        </p:spPr>
      </p:pic>
      <p:pic>
        <p:nvPicPr>
          <p:cNvPr id="5" name="Picture 4" descr="true love waits 3.jpg"/>
          <p:cNvPicPr/>
          <p:nvPr/>
        </p:nvPicPr>
        <p:blipFill>
          <a:blip r:embed="rId3" cstate="print"/>
          <a:stretch>
            <a:fillRect/>
          </a:stretch>
        </p:blipFill>
        <p:spPr>
          <a:xfrm>
            <a:off x="381000" y="2057400"/>
            <a:ext cx="4648200" cy="2819400"/>
          </a:xfrm>
          <a:prstGeom prst="rect">
            <a:avLst/>
          </a:prstGeom>
        </p:spPr>
      </p:pic>
    </p:spTree>
  </p:cSld>
  <p:clrMapOvr>
    <a:masterClrMapping/>
  </p:clrMapOvr>
  <p:transition advTm="514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smtClean="0">
                <a:latin typeface="Berlin Sans FB Demi" pitchFamily="34" charset="0"/>
              </a:rPr>
              <a:t>Why Chastity?</a:t>
            </a:r>
            <a:endParaRPr lang="en-US" sz="4400" dirty="0">
              <a:latin typeface="Berlin Sans FB Demi" pitchFamily="34" charset="0"/>
            </a:endParaRPr>
          </a:p>
        </p:txBody>
      </p:sp>
      <p:sp>
        <p:nvSpPr>
          <p:cNvPr id="3" name="TextBox 2"/>
          <p:cNvSpPr txBox="1"/>
          <p:nvPr/>
        </p:nvSpPr>
        <p:spPr>
          <a:xfrm>
            <a:off x="533400" y="1219200"/>
            <a:ext cx="4648200" cy="5037276"/>
          </a:xfrm>
          <a:prstGeom prst="rect">
            <a:avLst/>
          </a:prstGeom>
          <a:noFill/>
        </p:spPr>
        <p:txBody>
          <a:bodyPr wrap="square" rtlCol="0">
            <a:spAutoFit/>
          </a:bodyPr>
          <a:lstStyle/>
          <a:p>
            <a:pPr>
              <a:lnSpc>
                <a:spcPts val="2800"/>
              </a:lnSpc>
            </a:pPr>
            <a:r>
              <a:rPr lang="en-US" sz="2000" dirty="0" smtClean="0">
                <a:latin typeface="Bookman Old Style" pitchFamily="18" charset="0"/>
              </a:rPr>
              <a:t>Freedoms from:</a:t>
            </a:r>
          </a:p>
          <a:p>
            <a:pPr lvl="1">
              <a:lnSpc>
                <a:spcPts val="2800"/>
              </a:lnSpc>
              <a:buFont typeface="Arial" pitchFamily="34" charset="0"/>
              <a:buChar char="•"/>
            </a:pPr>
            <a:r>
              <a:rPr lang="en-US" sz="2000" dirty="0" smtClean="0">
                <a:latin typeface="Bookman Old Style" pitchFamily="18" charset="0"/>
              </a:rPr>
              <a:t> Pregnancy</a:t>
            </a:r>
          </a:p>
          <a:p>
            <a:pPr lvl="1">
              <a:lnSpc>
                <a:spcPts val="2800"/>
              </a:lnSpc>
              <a:buFont typeface="Arial" pitchFamily="34" charset="0"/>
              <a:buChar char="•"/>
            </a:pPr>
            <a:r>
              <a:rPr lang="en-US" sz="2000" dirty="0" smtClean="0">
                <a:latin typeface="Bookman Old Style" pitchFamily="18" charset="0"/>
              </a:rPr>
              <a:t> Hurry-up wedding</a:t>
            </a:r>
          </a:p>
          <a:p>
            <a:pPr lvl="1">
              <a:lnSpc>
                <a:spcPts val="2800"/>
              </a:lnSpc>
              <a:buFont typeface="Arial" pitchFamily="34" charset="0"/>
              <a:buChar char="•"/>
            </a:pPr>
            <a:r>
              <a:rPr lang="en-US" sz="2000" dirty="0" smtClean="0">
                <a:latin typeface="Bookman Old Style" pitchFamily="18" charset="0"/>
              </a:rPr>
              <a:t> Adoption decision</a:t>
            </a:r>
          </a:p>
          <a:p>
            <a:pPr lvl="1">
              <a:lnSpc>
                <a:spcPts val="2800"/>
              </a:lnSpc>
              <a:buFont typeface="Arial" pitchFamily="34" charset="0"/>
              <a:buChar char="•"/>
            </a:pPr>
            <a:r>
              <a:rPr lang="en-US" sz="2000" dirty="0" smtClean="0">
                <a:latin typeface="Bookman Old Style" pitchFamily="18" charset="0"/>
              </a:rPr>
              <a:t> Abortion decision</a:t>
            </a:r>
          </a:p>
          <a:p>
            <a:pPr lvl="1">
              <a:lnSpc>
                <a:spcPts val="2800"/>
              </a:lnSpc>
              <a:buFont typeface="Arial" pitchFamily="34" charset="0"/>
              <a:buChar char="•"/>
            </a:pPr>
            <a:r>
              <a:rPr lang="en-US" sz="2000" dirty="0" smtClean="0">
                <a:latin typeface="Bookman Old Style" pitchFamily="18" charset="0"/>
              </a:rPr>
              <a:t> Guilt</a:t>
            </a:r>
          </a:p>
          <a:p>
            <a:pPr lvl="1">
              <a:lnSpc>
                <a:spcPts val="2800"/>
              </a:lnSpc>
              <a:buFont typeface="Arial" pitchFamily="34" charset="0"/>
              <a:buChar char="•"/>
            </a:pPr>
            <a:r>
              <a:rPr lang="en-US" sz="2000" dirty="0" smtClean="0">
                <a:latin typeface="Bookman Old Style" pitchFamily="18" charset="0"/>
              </a:rPr>
              <a:t> Sexually transmitted diseases</a:t>
            </a:r>
          </a:p>
          <a:p>
            <a:pPr lvl="1">
              <a:lnSpc>
                <a:spcPts val="2800"/>
              </a:lnSpc>
              <a:buFont typeface="Arial" pitchFamily="34" charset="0"/>
              <a:buChar char="•"/>
            </a:pPr>
            <a:r>
              <a:rPr lang="en-US" sz="2000" dirty="0" smtClean="0">
                <a:latin typeface="Bookman Old Style" pitchFamily="18" charset="0"/>
              </a:rPr>
              <a:t> Cancer of the cervix</a:t>
            </a:r>
          </a:p>
          <a:p>
            <a:pPr lvl="1">
              <a:lnSpc>
                <a:spcPts val="2800"/>
              </a:lnSpc>
              <a:buFont typeface="Arial" pitchFamily="34" charset="0"/>
              <a:buChar char="•"/>
            </a:pPr>
            <a:r>
              <a:rPr lang="en-US" sz="2000" dirty="0" smtClean="0">
                <a:latin typeface="Bookman Old Style" pitchFamily="18" charset="0"/>
              </a:rPr>
              <a:t> Hazards of birth control</a:t>
            </a:r>
          </a:p>
          <a:p>
            <a:pPr lvl="1">
              <a:lnSpc>
                <a:spcPts val="2800"/>
              </a:lnSpc>
              <a:buFont typeface="Arial" pitchFamily="34" charset="0"/>
              <a:buChar char="•"/>
            </a:pPr>
            <a:r>
              <a:rPr lang="en-US" sz="2000" dirty="0" smtClean="0">
                <a:latin typeface="Bookman Old Style" pitchFamily="18" charset="0"/>
              </a:rPr>
              <a:t> Self-induced sterility</a:t>
            </a:r>
          </a:p>
          <a:p>
            <a:pPr lvl="1">
              <a:lnSpc>
                <a:spcPts val="2800"/>
              </a:lnSpc>
              <a:buFont typeface="Arial" pitchFamily="34" charset="0"/>
              <a:buChar char="•"/>
            </a:pPr>
            <a:r>
              <a:rPr lang="en-US" sz="2000" dirty="0" smtClean="0">
                <a:latin typeface="Bookman Old Style" pitchFamily="18" charset="0"/>
              </a:rPr>
              <a:t> Being used</a:t>
            </a:r>
          </a:p>
          <a:p>
            <a:pPr lvl="1">
              <a:lnSpc>
                <a:spcPts val="2800"/>
              </a:lnSpc>
              <a:buFont typeface="Arial" pitchFamily="34" charset="0"/>
              <a:buChar char="•"/>
            </a:pPr>
            <a:r>
              <a:rPr lang="en-US" sz="2000" dirty="0" smtClean="0">
                <a:latin typeface="Bookman Old Style" pitchFamily="18" charset="0"/>
              </a:rPr>
              <a:t> Loss of reputation</a:t>
            </a:r>
          </a:p>
          <a:p>
            <a:pPr lvl="1">
              <a:lnSpc>
                <a:spcPts val="2800"/>
              </a:lnSpc>
              <a:buFont typeface="Arial" pitchFamily="34" charset="0"/>
              <a:buChar char="•"/>
            </a:pPr>
            <a:r>
              <a:rPr lang="en-US" sz="2000" dirty="0" smtClean="0">
                <a:latin typeface="Bookman Old Style" pitchFamily="18" charset="0"/>
              </a:rPr>
              <a:t> Ruining your future</a:t>
            </a:r>
          </a:p>
          <a:p>
            <a:pPr>
              <a:buFont typeface="Arial" pitchFamily="34" charset="0"/>
              <a:buChar char="•"/>
            </a:pPr>
            <a:endParaRPr lang="en-US" dirty="0"/>
          </a:p>
        </p:txBody>
      </p:sp>
      <p:sp>
        <p:nvSpPr>
          <p:cNvPr id="4" name="TextBox 3"/>
          <p:cNvSpPr txBox="1"/>
          <p:nvPr/>
        </p:nvSpPr>
        <p:spPr>
          <a:xfrm>
            <a:off x="5181600" y="1981200"/>
            <a:ext cx="3581400" cy="3221395"/>
          </a:xfrm>
          <a:prstGeom prst="rect">
            <a:avLst/>
          </a:prstGeom>
          <a:solidFill>
            <a:srgbClr val="A9432B">
              <a:alpha val="60000"/>
            </a:srgbClr>
          </a:solidFill>
        </p:spPr>
        <p:txBody>
          <a:bodyPr wrap="square" rtlCol="0">
            <a:spAutoFit/>
          </a:bodyPr>
          <a:lstStyle/>
          <a:p>
            <a:pPr>
              <a:lnSpc>
                <a:spcPts val="2000"/>
              </a:lnSpc>
            </a:pPr>
            <a:endParaRPr lang="en-US" sz="400" b="1" dirty="0" smtClean="0">
              <a:latin typeface="Bookman Old Style" pitchFamily="18" charset="0"/>
            </a:endParaRPr>
          </a:p>
          <a:p>
            <a:pPr>
              <a:lnSpc>
                <a:spcPts val="3200"/>
              </a:lnSpc>
            </a:pPr>
            <a:r>
              <a:rPr lang="en-US" sz="2000" b="1" dirty="0" smtClean="0">
                <a:latin typeface="Bookman Old Style" pitchFamily="18" charset="0"/>
              </a:rPr>
              <a:t>  Freedoms to:</a:t>
            </a:r>
          </a:p>
          <a:p>
            <a:pPr lvl="1">
              <a:lnSpc>
                <a:spcPts val="3200"/>
              </a:lnSpc>
              <a:buFont typeface="Arial" pitchFamily="34" charset="0"/>
              <a:buChar char="•"/>
            </a:pPr>
            <a:r>
              <a:rPr lang="en-US" sz="2000" b="1" dirty="0" smtClean="0">
                <a:latin typeface="Bookman Old Style" pitchFamily="18" charset="0"/>
              </a:rPr>
              <a:t> Develop friendships</a:t>
            </a:r>
          </a:p>
          <a:p>
            <a:pPr lvl="1">
              <a:lnSpc>
                <a:spcPts val="3200"/>
              </a:lnSpc>
              <a:buFont typeface="Arial" pitchFamily="34" charset="0"/>
              <a:buChar char="•"/>
            </a:pPr>
            <a:r>
              <a:rPr lang="en-US" sz="2000" b="1" dirty="0" smtClean="0">
                <a:latin typeface="Bookman Old Style" pitchFamily="18" charset="0"/>
              </a:rPr>
              <a:t> Help others</a:t>
            </a:r>
          </a:p>
          <a:p>
            <a:pPr lvl="1">
              <a:lnSpc>
                <a:spcPts val="3200"/>
              </a:lnSpc>
              <a:buFont typeface="Arial" pitchFamily="34" charset="0"/>
              <a:buChar char="•"/>
            </a:pPr>
            <a:r>
              <a:rPr lang="en-US" sz="2000" b="1" dirty="0" smtClean="0">
                <a:latin typeface="Bookman Old Style" pitchFamily="18" charset="0"/>
              </a:rPr>
              <a:t> Understand sex</a:t>
            </a:r>
          </a:p>
          <a:p>
            <a:pPr lvl="1">
              <a:lnSpc>
                <a:spcPts val="3200"/>
              </a:lnSpc>
              <a:buFont typeface="Arial" pitchFamily="34" charset="0"/>
              <a:buChar char="•"/>
            </a:pPr>
            <a:r>
              <a:rPr lang="en-US" sz="2000" b="1" dirty="0" smtClean="0">
                <a:latin typeface="Bookman Old Style" pitchFamily="18" charset="0"/>
              </a:rPr>
              <a:t> Resist temptation</a:t>
            </a:r>
          </a:p>
          <a:p>
            <a:pPr lvl="1">
              <a:lnSpc>
                <a:spcPts val="3200"/>
              </a:lnSpc>
              <a:buFont typeface="Arial" pitchFamily="34" charset="0"/>
              <a:buChar char="•"/>
            </a:pPr>
            <a:r>
              <a:rPr lang="en-US" sz="2000" b="1" dirty="0" smtClean="0">
                <a:latin typeface="Bookman Old Style" pitchFamily="18" charset="0"/>
              </a:rPr>
              <a:t> Plan your future</a:t>
            </a:r>
          </a:p>
          <a:p>
            <a:pPr>
              <a:lnSpc>
                <a:spcPts val="3200"/>
              </a:lnSpc>
            </a:pPr>
            <a:endParaRPr lang="en-US" b="1" dirty="0"/>
          </a:p>
        </p:txBody>
      </p:sp>
    </p:spTree>
    <p:custDataLst>
      <p:tags r:id="rId1"/>
    </p:custDataLst>
  </p:cSld>
  <p:clrMapOvr>
    <a:masterClrMapping/>
  </p:clrMapOvr>
  <p:transition advTm="245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300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350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400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450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500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550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 calcmode="lin" valueType="num">
                                      <p:cBhvr>
                                        <p:cTn id="59" dur="500" fill="hold"/>
                                        <p:tgtEl>
                                          <p:spTgt spid="4"/>
                                        </p:tgtEl>
                                        <p:attrNameLst>
                                          <p:attrName>style.rotation</p:attrName>
                                        </p:attrNameLst>
                                      </p:cBhvr>
                                      <p:tavLst>
                                        <p:tav tm="0">
                                          <p:val>
                                            <p:fltVal val="360"/>
                                          </p:val>
                                        </p:tav>
                                        <p:tav tm="100000">
                                          <p:val>
                                            <p:fltVal val="0"/>
                                          </p:val>
                                        </p:tav>
                                      </p:tavLst>
                                    </p:anim>
                                    <p:animEffect transition="in" filter="fade">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057400"/>
            <a:ext cx="8534400" cy="914400"/>
          </a:xfrm>
        </p:spPr>
        <p:txBody>
          <a:bodyPr>
            <a:normAutofit/>
          </a:bodyPr>
          <a:lstStyle/>
          <a:p>
            <a:r>
              <a:rPr lang="en-US" sz="5400" dirty="0" smtClean="0">
                <a:latin typeface="Berlin Sans FB Demi" pitchFamily="34" charset="0"/>
              </a:rPr>
              <a:t>Modesty</a:t>
            </a:r>
            <a:r>
              <a:rPr lang="en-US" dirty="0" smtClean="0"/>
              <a:t> – </a:t>
            </a:r>
            <a:r>
              <a:rPr lang="en-US" sz="3600" b="0" dirty="0" smtClean="0">
                <a:latin typeface="Bookman Old Style" pitchFamily="18" charset="0"/>
              </a:rPr>
              <a:t>bring back the</a:t>
            </a:r>
            <a:r>
              <a:rPr lang="en-US" b="0" dirty="0" smtClean="0"/>
              <a:t> </a:t>
            </a:r>
            <a:r>
              <a:rPr lang="en-US" b="0" dirty="0" smtClean="0">
                <a:latin typeface="Lucida Handwriting" pitchFamily="66" charset="0"/>
              </a:rPr>
              <a:t>grace</a:t>
            </a:r>
            <a:endParaRPr lang="en-US" b="0" dirty="0">
              <a:latin typeface="Lucida Handwriting" pitchFamily="66" charset="0"/>
            </a:endParaRPr>
          </a:p>
        </p:txBody>
      </p:sp>
      <p:pic>
        <p:nvPicPr>
          <p:cNvPr id="6" name="Content Placeholder 5" descr="modest 2.jpg"/>
          <p:cNvPicPr>
            <a:picLocks noGrp="1" noChangeAspect="1"/>
          </p:cNvPicPr>
          <p:nvPr>
            <p:ph idx="1"/>
          </p:nvPr>
        </p:nvPicPr>
        <p:blipFill>
          <a:blip r:embed="rId2" cstate="print"/>
          <a:srcRect t="7143" b="7143"/>
          <a:stretch>
            <a:fillRect/>
          </a:stretch>
        </p:blipFill>
        <p:spPr>
          <a:xfrm>
            <a:off x="2819400" y="0"/>
            <a:ext cx="1325277" cy="1828800"/>
          </a:xfrm>
        </p:spPr>
      </p:pic>
      <p:pic>
        <p:nvPicPr>
          <p:cNvPr id="7" name="Picture 6" descr="modest 3.jpg"/>
          <p:cNvPicPr>
            <a:picLocks noChangeAspect="1"/>
          </p:cNvPicPr>
          <p:nvPr/>
        </p:nvPicPr>
        <p:blipFill>
          <a:blip r:embed="rId3" cstate="print"/>
          <a:srcRect t="8938"/>
          <a:stretch>
            <a:fillRect/>
          </a:stretch>
        </p:blipFill>
        <p:spPr>
          <a:xfrm>
            <a:off x="1305890" y="0"/>
            <a:ext cx="1513510" cy="1828800"/>
          </a:xfrm>
          <a:prstGeom prst="rect">
            <a:avLst/>
          </a:prstGeom>
        </p:spPr>
      </p:pic>
      <p:pic>
        <p:nvPicPr>
          <p:cNvPr id="11" name="Picture 10" descr="modest 8.jpg"/>
          <p:cNvPicPr>
            <a:picLocks noChangeAspect="1"/>
          </p:cNvPicPr>
          <p:nvPr/>
        </p:nvPicPr>
        <p:blipFill>
          <a:blip r:embed="rId4" cstate="print">
            <a:lum bright="10000"/>
          </a:blip>
          <a:srcRect l="16667"/>
          <a:stretch>
            <a:fillRect/>
          </a:stretch>
        </p:blipFill>
        <p:spPr>
          <a:xfrm>
            <a:off x="7620000" y="0"/>
            <a:ext cx="1524000" cy="1828800"/>
          </a:xfrm>
          <a:prstGeom prst="rect">
            <a:avLst/>
          </a:prstGeom>
        </p:spPr>
      </p:pic>
      <p:pic>
        <p:nvPicPr>
          <p:cNvPr id="14" name="Picture 13" descr="modest 10.jpg"/>
          <p:cNvPicPr>
            <a:picLocks noChangeAspect="1"/>
          </p:cNvPicPr>
          <p:nvPr/>
        </p:nvPicPr>
        <p:blipFill>
          <a:blip r:embed="rId5" cstate="print"/>
          <a:srcRect l="18750" r="17500"/>
          <a:stretch>
            <a:fillRect/>
          </a:stretch>
        </p:blipFill>
        <p:spPr>
          <a:xfrm>
            <a:off x="4015740" y="0"/>
            <a:ext cx="1165860" cy="1828800"/>
          </a:xfrm>
          <a:prstGeom prst="rect">
            <a:avLst/>
          </a:prstGeom>
        </p:spPr>
      </p:pic>
      <p:pic>
        <p:nvPicPr>
          <p:cNvPr id="15" name="Picture 14" descr="modest 11.jpg"/>
          <p:cNvPicPr>
            <a:picLocks noChangeAspect="1"/>
          </p:cNvPicPr>
          <p:nvPr/>
        </p:nvPicPr>
        <p:blipFill>
          <a:blip r:embed="rId6" cstate="print"/>
          <a:srcRect l="6000" t="17000" r="10000"/>
          <a:stretch>
            <a:fillRect/>
          </a:stretch>
        </p:blipFill>
        <p:spPr>
          <a:xfrm>
            <a:off x="0" y="0"/>
            <a:ext cx="1388126" cy="1828800"/>
          </a:xfrm>
          <a:prstGeom prst="rect">
            <a:avLst/>
          </a:prstGeom>
        </p:spPr>
      </p:pic>
      <p:pic>
        <p:nvPicPr>
          <p:cNvPr id="16" name="Picture 15" descr="modest 12.jpg"/>
          <p:cNvPicPr>
            <a:picLocks noChangeAspect="1"/>
          </p:cNvPicPr>
          <p:nvPr/>
        </p:nvPicPr>
        <p:blipFill>
          <a:blip r:embed="rId7" cstate="print"/>
          <a:stretch>
            <a:fillRect/>
          </a:stretch>
        </p:blipFill>
        <p:spPr>
          <a:xfrm>
            <a:off x="6248400" y="0"/>
            <a:ext cx="1484633" cy="1828800"/>
          </a:xfrm>
          <a:prstGeom prst="rect">
            <a:avLst/>
          </a:prstGeom>
        </p:spPr>
      </p:pic>
      <p:pic>
        <p:nvPicPr>
          <p:cNvPr id="17" name="Picture 16" descr="modest 13.jpg"/>
          <p:cNvPicPr>
            <a:picLocks noChangeAspect="1"/>
          </p:cNvPicPr>
          <p:nvPr/>
        </p:nvPicPr>
        <p:blipFill>
          <a:blip r:embed="rId8" cstate="print">
            <a:lum bright="20000"/>
          </a:blip>
          <a:stretch>
            <a:fillRect/>
          </a:stretch>
        </p:blipFill>
        <p:spPr>
          <a:xfrm>
            <a:off x="5105400" y="0"/>
            <a:ext cx="1135901" cy="1828800"/>
          </a:xfrm>
          <a:prstGeom prst="rect">
            <a:avLst/>
          </a:prstGeom>
        </p:spPr>
      </p:pic>
      <p:sp>
        <p:nvSpPr>
          <p:cNvPr id="18" name="TextBox 17"/>
          <p:cNvSpPr txBox="1"/>
          <p:nvPr/>
        </p:nvSpPr>
        <p:spPr>
          <a:xfrm>
            <a:off x="381000" y="3124200"/>
            <a:ext cx="8382000" cy="1077218"/>
          </a:xfrm>
          <a:prstGeom prst="rect">
            <a:avLst/>
          </a:prstGeom>
          <a:noFill/>
        </p:spPr>
        <p:txBody>
          <a:bodyPr wrap="square" rtlCol="0">
            <a:spAutoFit/>
          </a:bodyPr>
          <a:lstStyle/>
          <a:p>
            <a:r>
              <a:rPr lang="en-US" sz="3200" dirty="0" smtClean="0">
                <a:latin typeface="Freestyle Script" pitchFamily="66" charset="0"/>
              </a:rPr>
              <a:t>“How you look on the outside is a reflection of 	your heart on the inside” </a:t>
            </a:r>
          </a:p>
          <a:p>
            <a:pPr algn="r"/>
            <a:r>
              <a:rPr lang="en-US" sz="3200" dirty="0" smtClean="0">
                <a:latin typeface="Mistral" pitchFamily="66" charset="0"/>
              </a:rPr>
              <a:t>“If it’s not for sale, then don’t advertise”</a:t>
            </a:r>
            <a:endParaRPr lang="en-US" sz="3200" dirty="0">
              <a:latin typeface="Mistral" pitchFamily="66" charset="0"/>
            </a:endParaRPr>
          </a:p>
        </p:txBody>
      </p:sp>
      <p:sp>
        <p:nvSpPr>
          <p:cNvPr id="12" name="Title 2"/>
          <p:cNvSpPr txBox="1">
            <a:spLocks/>
          </p:cNvSpPr>
          <p:nvPr/>
        </p:nvSpPr>
        <p:spPr>
          <a:xfrm>
            <a:off x="304800" y="4953000"/>
            <a:ext cx="8229600" cy="944562"/>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Berlin Sans FB Demi" pitchFamily="34" charset="0"/>
                <a:ea typeface="+mj-ea"/>
                <a:cs typeface="+mj-cs"/>
              </a:rPr>
              <a:t>Pornography</a:t>
            </a:r>
            <a:endParaRPr kumimoji="0" lang="en-US" sz="54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Berlin Sans FB Demi" pitchFamily="34" charset="0"/>
              <a:ea typeface="+mj-ea"/>
              <a:cs typeface="+mj-cs"/>
            </a:endParaRPr>
          </a:p>
        </p:txBody>
      </p:sp>
      <p:pic>
        <p:nvPicPr>
          <p:cNvPr id="13" name="Picture 12" descr="hide_face.jpg"/>
          <p:cNvPicPr/>
          <p:nvPr/>
        </p:nvPicPr>
        <p:blipFill>
          <a:blip r:embed="rId9" cstate="print"/>
          <a:srcRect r="22164"/>
          <a:stretch>
            <a:fillRect/>
          </a:stretch>
        </p:blipFill>
        <p:spPr>
          <a:xfrm>
            <a:off x="5029200" y="4343400"/>
            <a:ext cx="3352800" cy="2219325"/>
          </a:xfrm>
          <a:prstGeom prst="rect">
            <a:avLst/>
          </a:prstGeom>
          <a:effectLst>
            <a:softEdge rad="63500"/>
          </a:effectLst>
        </p:spPr>
      </p:pic>
    </p:spTree>
  </p:cSld>
  <p:clrMapOvr>
    <a:masterClrMapping/>
  </p:clrMapOvr>
  <p:transition advTm="4891"/>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981200"/>
            <a:ext cx="5791200" cy="1752600"/>
          </a:xfrm>
          <a:ln w="28575" cmpd="thickThin">
            <a:solidFill>
              <a:schemeClr val="tx1"/>
            </a:solidFill>
          </a:ln>
        </p:spPr>
        <p:txBody>
          <a:bodyPr>
            <a:normAutofit/>
          </a:bodyPr>
          <a:lstStyle/>
          <a:p>
            <a:pPr>
              <a:buNone/>
            </a:pPr>
            <a:r>
              <a:rPr lang="en-US" sz="2000" b="1" dirty="0" smtClean="0">
                <a:latin typeface="Bookman Old Style" pitchFamily="18" charset="0"/>
              </a:rPr>
              <a:t>How do I become a secondary virgin?</a:t>
            </a:r>
          </a:p>
          <a:p>
            <a:pPr lvl="1"/>
            <a:r>
              <a:rPr lang="en-US" sz="1800" dirty="0" smtClean="0">
                <a:latin typeface="Bookman Old Style" pitchFamily="18" charset="0"/>
              </a:rPr>
              <a:t>Desire to be forgiven and go to Confession</a:t>
            </a:r>
          </a:p>
          <a:p>
            <a:pPr lvl="1"/>
            <a:r>
              <a:rPr lang="en-US" sz="1800" dirty="0" smtClean="0">
                <a:latin typeface="Bookman Old Style" pitchFamily="18" charset="0"/>
              </a:rPr>
              <a:t>Decide to change</a:t>
            </a:r>
          </a:p>
          <a:p>
            <a:pPr lvl="1"/>
            <a:r>
              <a:rPr lang="en-US" sz="1800" dirty="0" smtClean="0">
                <a:latin typeface="Bookman Old Style" pitchFamily="18" charset="0"/>
              </a:rPr>
              <a:t>Detach from old habits</a:t>
            </a:r>
          </a:p>
          <a:p>
            <a:pPr lvl="1"/>
            <a:r>
              <a:rPr lang="en-US" sz="1900" dirty="0" smtClean="0">
                <a:latin typeface="Bookman Old Style" pitchFamily="18" charset="0"/>
              </a:rPr>
              <a:t>Develop non-genital ways of sharing</a:t>
            </a:r>
          </a:p>
          <a:p>
            <a:endParaRPr lang="en-US" sz="2000" b="1" dirty="0">
              <a:latin typeface="Bookman Old Style" pitchFamily="18" charset="0"/>
            </a:endParaRPr>
          </a:p>
        </p:txBody>
      </p:sp>
      <p:sp>
        <p:nvSpPr>
          <p:cNvPr id="3" name="Title 2"/>
          <p:cNvSpPr>
            <a:spLocks noGrp="1"/>
          </p:cNvSpPr>
          <p:nvPr>
            <p:ph type="title"/>
          </p:nvPr>
        </p:nvSpPr>
        <p:spPr/>
        <p:txBody>
          <a:bodyPr>
            <a:normAutofit fontScale="90000"/>
          </a:bodyPr>
          <a:lstStyle/>
          <a:p>
            <a:r>
              <a:rPr lang="en-US" dirty="0" smtClean="0">
                <a:latin typeface="Berlin Sans FB Demi" pitchFamily="34" charset="0"/>
              </a:rPr>
              <a:t>made a mistake?  </a:t>
            </a:r>
            <a:br>
              <a:rPr lang="en-US" dirty="0" smtClean="0">
                <a:latin typeface="Berlin Sans FB Demi" pitchFamily="34" charset="0"/>
              </a:rPr>
            </a:br>
            <a:r>
              <a:rPr lang="en-US" dirty="0" smtClean="0">
                <a:latin typeface="Berlin Sans FB Demi" pitchFamily="34" charset="0"/>
              </a:rPr>
              <a:t>		     thank God for forgiveness!</a:t>
            </a:r>
            <a:endParaRPr lang="en-US" dirty="0">
              <a:latin typeface="Berlin Sans FB Demi" pitchFamily="34" charset="0"/>
            </a:endParaRPr>
          </a:p>
        </p:txBody>
      </p:sp>
      <p:pic>
        <p:nvPicPr>
          <p:cNvPr id="4" name="Picture 3" descr="confession.bmp"/>
          <p:cNvPicPr>
            <a:picLocks noChangeAspect="1"/>
          </p:cNvPicPr>
          <p:nvPr/>
        </p:nvPicPr>
        <p:blipFill>
          <a:blip r:embed="rId4" cstate="print"/>
          <a:stretch>
            <a:fillRect/>
          </a:stretch>
        </p:blipFill>
        <p:spPr>
          <a:xfrm>
            <a:off x="5181600" y="3581400"/>
            <a:ext cx="4876800" cy="3657600"/>
          </a:xfrm>
          <a:prstGeom prst="rect">
            <a:avLst/>
          </a:prstGeom>
          <a:effectLst>
            <a:softEdge rad="317500"/>
          </a:effectLst>
        </p:spPr>
      </p:pic>
      <p:sp>
        <p:nvSpPr>
          <p:cNvPr id="5" name="TextBox 4"/>
          <p:cNvSpPr txBox="1"/>
          <p:nvPr/>
        </p:nvSpPr>
        <p:spPr>
          <a:xfrm>
            <a:off x="228600" y="1600200"/>
            <a:ext cx="5943600" cy="400110"/>
          </a:xfrm>
          <a:prstGeom prst="rect">
            <a:avLst/>
          </a:prstGeom>
          <a:noFill/>
        </p:spPr>
        <p:txBody>
          <a:bodyPr wrap="square" rtlCol="0">
            <a:spAutoFit/>
          </a:bodyPr>
          <a:lstStyle/>
          <a:p>
            <a:r>
              <a:rPr lang="en-US" sz="2000" b="1" dirty="0" smtClean="0">
                <a:latin typeface="Bookman Old Style" pitchFamily="18" charset="0"/>
              </a:rPr>
              <a:t>Why do people choose secondary virginity?</a:t>
            </a:r>
            <a:endParaRPr lang="en-US" dirty="0"/>
          </a:p>
        </p:txBody>
      </p:sp>
      <p:sp>
        <p:nvSpPr>
          <p:cNvPr id="6" name="TextBox 5"/>
          <p:cNvSpPr txBox="1"/>
          <p:nvPr/>
        </p:nvSpPr>
        <p:spPr>
          <a:xfrm>
            <a:off x="2514600" y="3200400"/>
            <a:ext cx="2895600" cy="369332"/>
          </a:xfrm>
          <a:prstGeom prst="rect">
            <a:avLst/>
          </a:prstGeom>
          <a:noFill/>
        </p:spPr>
        <p:txBody>
          <a:bodyPr wrap="square" rtlCol="0">
            <a:spAutoFit/>
          </a:bodyPr>
          <a:lstStyle/>
          <a:p>
            <a:pPr marL="0" lvl="3"/>
            <a:r>
              <a:rPr lang="en-US" dirty="0" smtClean="0">
                <a:latin typeface="Elephant" pitchFamily="18" charset="0"/>
              </a:rPr>
              <a:t>I didn’t like being used</a:t>
            </a:r>
            <a:endParaRPr lang="en-US" dirty="0"/>
          </a:p>
        </p:txBody>
      </p:sp>
      <p:sp>
        <p:nvSpPr>
          <p:cNvPr id="7" name="TextBox 6"/>
          <p:cNvSpPr txBox="1"/>
          <p:nvPr/>
        </p:nvSpPr>
        <p:spPr>
          <a:xfrm>
            <a:off x="5334000" y="2590800"/>
            <a:ext cx="1828800" cy="646331"/>
          </a:xfrm>
          <a:prstGeom prst="rect">
            <a:avLst/>
          </a:prstGeom>
          <a:noFill/>
        </p:spPr>
        <p:txBody>
          <a:bodyPr wrap="square" rtlCol="0">
            <a:spAutoFit/>
          </a:bodyPr>
          <a:lstStyle/>
          <a:p>
            <a:pPr marL="0" lvl="3"/>
            <a:r>
              <a:rPr lang="en-US" dirty="0" smtClean="0">
                <a:latin typeface="Bodoni MT" pitchFamily="18" charset="0"/>
              </a:rPr>
              <a:t>Frankly I was scared of herpes</a:t>
            </a:r>
            <a:endParaRPr lang="en-US" dirty="0"/>
          </a:p>
        </p:txBody>
      </p:sp>
      <p:sp>
        <p:nvSpPr>
          <p:cNvPr id="8" name="TextBox 7"/>
          <p:cNvSpPr txBox="1"/>
          <p:nvPr/>
        </p:nvSpPr>
        <p:spPr>
          <a:xfrm>
            <a:off x="1828800" y="2209800"/>
            <a:ext cx="3276600" cy="646331"/>
          </a:xfrm>
          <a:prstGeom prst="rect">
            <a:avLst/>
          </a:prstGeom>
          <a:noFill/>
        </p:spPr>
        <p:txBody>
          <a:bodyPr wrap="square" rtlCol="0">
            <a:spAutoFit/>
          </a:bodyPr>
          <a:lstStyle/>
          <a:p>
            <a:pPr marL="0" lvl="3"/>
            <a:r>
              <a:rPr lang="en-US" dirty="0" smtClean="0">
                <a:latin typeface="Cooper Black" pitchFamily="18" charset="0"/>
              </a:rPr>
              <a:t>I dislike what I saw in the mirror in the morning</a:t>
            </a:r>
            <a:endParaRPr lang="en-US" dirty="0">
              <a:latin typeface="Cooper Black" pitchFamily="18" charset="0"/>
            </a:endParaRPr>
          </a:p>
        </p:txBody>
      </p:sp>
      <p:sp>
        <p:nvSpPr>
          <p:cNvPr id="9" name="TextBox 8"/>
          <p:cNvSpPr txBox="1"/>
          <p:nvPr/>
        </p:nvSpPr>
        <p:spPr>
          <a:xfrm>
            <a:off x="7315200" y="2438400"/>
            <a:ext cx="1524000" cy="923330"/>
          </a:xfrm>
          <a:prstGeom prst="rect">
            <a:avLst/>
          </a:prstGeom>
          <a:noFill/>
        </p:spPr>
        <p:txBody>
          <a:bodyPr wrap="square" rtlCol="0">
            <a:spAutoFit/>
          </a:bodyPr>
          <a:lstStyle/>
          <a:p>
            <a:pPr marL="0" lvl="3"/>
            <a:r>
              <a:rPr lang="en-US" dirty="0" smtClean="0">
                <a:latin typeface="Baskerville Old Face" pitchFamily="18" charset="0"/>
              </a:rPr>
              <a:t>The sex thrill wasn’t really satisfying</a:t>
            </a:r>
            <a:endParaRPr lang="en-US" dirty="0">
              <a:latin typeface="Baskerville Old Face" pitchFamily="18" charset="0"/>
            </a:endParaRPr>
          </a:p>
        </p:txBody>
      </p:sp>
      <p:sp>
        <p:nvSpPr>
          <p:cNvPr id="10" name="TextBox 9"/>
          <p:cNvSpPr txBox="1"/>
          <p:nvPr/>
        </p:nvSpPr>
        <p:spPr>
          <a:xfrm>
            <a:off x="1295400" y="5334000"/>
            <a:ext cx="2971800" cy="646331"/>
          </a:xfrm>
          <a:prstGeom prst="rect">
            <a:avLst/>
          </a:prstGeom>
          <a:noFill/>
        </p:spPr>
        <p:txBody>
          <a:bodyPr wrap="square" rtlCol="0">
            <a:spAutoFit/>
          </a:bodyPr>
          <a:lstStyle/>
          <a:p>
            <a:pPr marL="0" lvl="3"/>
            <a:r>
              <a:rPr lang="en-US" dirty="0" smtClean="0">
                <a:latin typeface="Impact" pitchFamily="34" charset="0"/>
              </a:rPr>
              <a:t>We were so much into sex that we never became friends</a:t>
            </a:r>
            <a:endParaRPr lang="en-US" dirty="0">
              <a:latin typeface="Impact" pitchFamily="34" charset="0"/>
            </a:endParaRPr>
          </a:p>
        </p:txBody>
      </p:sp>
      <p:sp>
        <p:nvSpPr>
          <p:cNvPr id="11" name="TextBox 10"/>
          <p:cNvSpPr txBox="1"/>
          <p:nvPr/>
        </p:nvSpPr>
        <p:spPr>
          <a:xfrm>
            <a:off x="5105400" y="3657600"/>
            <a:ext cx="3505200" cy="646331"/>
          </a:xfrm>
          <a:prstGeom prst="rect">
            <a:avLst/>
          </a:prstGeom>
          <a:noFill/>
        </p:spPr>
        <p:txBody>
          <a:bodyPr wrap="square" rtlCol="0">
            <a:spAutoFit/>
          </a:bodyPr>
          <a:lstStyle/>
          <a:p>
            <a:pPr marL="0" lvl="3"/>
            <a:r>
              <a:rPr lang="en-US" dirty="0" smtClean="0">
                <a:latin typeface="Courier New" pitchFamily="49" charset="0"/>
                <a:cs typeface="Courier New" pitchFamily="49" charset="0"/>
              </a:rPr>
              <a:t>I got pregnant; he left and I said “never again”</a:t>
            </a:r>
            <a:endParaRPr lang="en-US" dirty="0"/>
          </a:p>
        </p:txBody>
      </p:sp>
      <p:sp>
        <p:nvSpPr>
          <p:cNvPr id="12" name="TextBox 11"/>
          <p:cNvSpPr txBox="1"/>
          <p:nvPr/>
        </p:nvSpPr>
        <p:spPr>
          <a:xfrm>
            <a:off x="6248400" y="1981200"/>
            <a:ext cx="2362200" cy="369332"/>
          </a:xfrm>
          <a:prstGeom prst="rect">
            <a:avLst/>
          </a:prstGeom>
          <a:noFill/>
        </p:spPr>
        <p:txBody>
          <a:bodyPr wrap="square" rtlCol="0">
            <a:spAutoFit/>
          </a:bodyPr>
          <a:lstStyle/>
          <a:p>
            <a:pPr marL="0" lvl="3"/>
            <a:r>
              <a:rPr lang="en-US" dirty="0" smtClean="0">
                <a:latin typeface="Arial Narrow" pitchFamily="34" charset="0"/>
              </a:rPr>
              <a:t>The worry wasn’t worth it</a:t>
            </a:r>
            <a:endParaRPr lang="en-US" sz="1600" dirty="0" smtClean="0">
              <a:latin typeface="Arial Narrow" pitchFamily="34" charset="0"/>
            </a:endParaRPr>
          </a:p>
        </p:txBody>
      </p:sp>
      <p:sp>
        <p:nvSpPr>
          <p:cNvPr id="13" name="TextBox 12"/>
          <p:cNvSpPr txBox="1"/>
          <p:nvPr/>
        </p:nvSpPr>
        <p:spPr>
          <a:xfrm>
            <a:off x="2133600" y="3886200"/>
            <a:ext cx="2362200" cy="1200329"/>
          </a:xfrm>
          <a:prstGeom prst="rect">
            <a:avLst/>
          </a:prstGeom>
          <a:noFill/>
        </p:spPr>
        <p:txBody>
          <a:bodyPr wrap="square" rtlCol="0">
            <a:spAutoFit/>
          </a:bodyPr>
          <a:lstStyle/>
          <a:p>
            <a:pPr marL="0" lvl="3"/>
            <a:r>
              <a:rPr lang="en-US" dirty="0" smtClean="0">
                <a:latin typeface="Franklin Gothic Medium Cond" pitchFamily="34" charset="0"/>
              </a:rPr>
              <a:t>Just because I made a  mistake doesn’t mean I have to keep on making the same mistake</a:t>
            </a:r>
            <a:endParaRPr lang="en-US" dirty="0">
              <a:latin typeface="Franklin Gothic Medium Cond" pitchFamily="34" charset="0"/>
            </a:endParaRPr>
          </a:p>
        </p:txBody>
      </p:sp>
      <p:sp>
        <p:nvSpPr>
          <p:cNvPr id="14" name="TextBox 13"/>
          <p:cNvSpPr txBox="1"/>
          <p:nvPr/>
        </p:nvSpPr>
        <p:spPr>
          <a:xfrm>
            <a:off x="228600" y="2743200"/>
            <a:ext cx="1600200" cy="1754326"/>
          </a:xfrm>
          <a:prstGeom prst="rect">
            <a:avLst/>
          </a:prstGeom>
          <a:noFill/>
        </p:spPr>
        <p:txBody>
          <a:bodyPr wrap="square" rtlCol="0">
            <a:spAutoFit/>
          </a:bodyPr>
          <a:lstStyle/>
          <a:p>
            <a:r>
              <a:rPr lang="en-US" dirty="0" smtClean="0">
                <a:latin typeface="High Tower Text" pitchFamily="18" charset="0"/>
              </a:rPr>
              <a:t>My prayer life was almost nonexistent – I felt too guilty to talk to God</a:t>
            </a:r>
            <a:endParaRPr lang="en-US" dirty="0">
              <a:latin typeface="High Tower Text" pitchFamily="18" charset="0"/>
            </a:endParaRPr>
          </a:p>
        </p:txBody>
      </p:sp>
    </p:spTree>
    <p:custDataLst>
      <p:tags r:id="rId1"/>
    </p:custDataLst>
  </p:cSld>
  <p:clrMapOvr>
    <a:masterClrMapping/>
  </p:clrMapOvr>
  <p:transition advTm="333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2">
                                            <p:bg/>
                                          </p:spTgt>
                                        </p:tgtEl>
                                        <p:attrNameLst>
                                          <p:attrName>style.visibility</p:attrName>
                                        </p:attrNameLst>
                                      </p:cBhvr>
                                      <p:to>
                                        <p:strVal val="visible"/>
                                      </p:to>
                                    </p:set>
                                    <p:anim calcmode="lin" valueType="num">
                                      <p:cBhvr>
                                        <p:cTn id="41" dur="1000" fill="hold"/>
                                        <p:tgtEl>
                                          <p:spTgt spid="2">
                                            <p:bg/>
                                          </p:spTgt>
                                        </p:tgtEl>
                                        <p:attrNameLst>
                                          <p:attrName>ppt_w</p:attrName>
                                        </p:attrNameLst>
                                      </p:cBhvr>
                                      <p:tavLst>
                                        <p:tav tm="0">
                                          <p:val>
                                            <p:strVal val="#ppt_w*0.70"/>
                                          </p:val>
                                        </p:tav>
                                        <p:tav tm="100000">
                                          <p:val>
                                            <p:strVal val="#ppt_w"/>
                                          </p:val>
                                        </p:tav>
                                      </p:tavLst>
                                    </p:anim>
                                    <p:anim calcmode="lin" valueType="num">
                                      <p:cBhvr>
                                        <p:cTn id="42" dur="1000" fill="hold"/>
                                        <p:tgtEl>
                                          <p:spTgt spid="2">
                                            <p:bg/>
                                          </p:spTgt>
                                        </p:tgtEl>
                                        <p:attrNameLst>
                                          <p:attrName>ppt_h</p:attrName>
                                        </p:attrNameLst>
                                      </p:cBhvr>
                                      <p:tavLst>
                                        <p:tav tm="0">
                                          <p:val>
                                            <p:strVal val="#ppt_h"/>
                                          </p:val>
                                        </p:tav>
                                        <p:tav tm="100000">
                                          <p:val>
                                            <p:strVal val="#ppt_h"/>
                                          </p:val>
                                        </p:tav>
                                      </p:tavLst>
                                    </p:anim>
                                    <p:animEffect transition="in" filter="fade">
                                      <p:cBhvr>
                                        <p:cTn id="43" dur="1000"/>
                                        <p:tgtEl>
                                          <p:spTgt spid="2">
                                            <p:bg/>
                                          </p:spTgt>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 calcmode="lin" valueType="num">
                                      <p:cBhvr>
                                        <p:cTn id="46"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47"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48" dur="1000"/>
                                        <p:tgtEl>
                                          <p:spTgt spid="2">
                                            <p:txEl>
                                              <p:pRg st="0" end="0"/>
                                            </p:txEl>
                                          </p:spTgt>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 calcmode="lin" valueType="num">
                                      <p:cBhvr>
                                        <p:cTn id="51"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52"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53" dur="1000"/>
                                        <p:tgtEl>
                                          <p:spTgt spid="2">
                                            <p:txEl>
                                              <p:pRg st="1" end="1"/>
                                            </p:txEl>
                                          </p:spTgt>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 calcmode="lin" valueType="num">
                                      <p:cBhvr>
                                        <p:cTn id="56"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2" end="2"/>
                                            </p:txEl>
                                          </p:spTgt>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2">
                                            <p:txEl>
                                              <p:pRg st="3" end="3"/>
                                            </p:txEl>
                                          </p:spTgt>
                                        </p:tgtEl>
                                        <p:attrNameLst>
                                          <p:attrName>style.visibility</p:attrName>
                                        </p:attrNameLst>
                                      </p:cBhvr>
                                      <p:to>
                                        <p:strVal val="visible"/>
                                      </p:to>
                                    </p:set>
                                    <p:anim calcmode="lin" valueType="num">
                                      <p:cBhvr>
                                        <p:cTn id="61"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62"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63" dur="1000"/>
                                        <p:tgtEl>
                                          <p:spTgt spid="2">
                                            <p:txEl>
                                              <p:pRg st="3" end="3"/>
                                            </p:txEl>
                                          </p:spTgt>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2">
                                            <p:txEl>
                                              <p:pRg st="4" end="4"/>
                                            </p:txEl>
                                          </p:spTgt>
                                        </p:tgtEl>
                                        <p:attrNameLst>
                                          <p:attrName>style.visibility</p:attrName>
                                        </p:attrNameLst>
                                      </p:cBhvr>
                                      <p:to>
                                        <p:strVal val="visible"/>
                                      </p:to>
                                    </p:set>
                                    <p:anim calcmode="lin" valueType="num">
                                      <p:cBhvr>
                                        <p:cTn id="66"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67"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68" dur="1000"/>
                                        <p:tgtEl>
                                          <p:spTgt spid="2">
                                            <p:txEl>
                                              <p:pRg st="4" end="4"/>
                                            </p:txEl>
                                          </p:spTgt>
                                        </p:tgtEl>
                                      </p:cBhvr>
                                    </p:animEffect>
                                  </p:childTnLst>
                                </p:cTn>
                              </p:par>
                              <p:par>
                                <p:cTn id="69" presetID="9" presetClass="exit" presetSubtype="0" fill="hold" grpId="1" nodeType="withEffect">
                                  <p:stCondLst>
                                    <p:cond delay="0"/>
                                  </p:stCondLst>
                                  <p:childTnLst>
                                    <p:animEffect transition="out" filter="dissolv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9" presetClass="exit" presetSubtype="0" fill="hold" grpId="1" nodeType="withEffect">
                                  <p:stCondLst>
                                    <p:cond delay="0"/>
                                  </p:stCondLst>
                                  <p:childTnLst>
                                    <p:animEffect transition="out" filter="dissolv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9" presetClass="exit" presetSubtype="0" fill="hold" grpId="2" nodeType="withEffect">
                                  <p:stCondLst>
                                    <p:cond delay="0"/>
                                  </p:stCondLst>
                                  <p:childTnLst>
                                    <p:animEffect transition="out" filter="dissolv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9" presetClass="exit" presetSubtype="0" fill="hold" grpId="1" nodeType="withEffect">
                                  <p:stCondLst>
                                    <p:cond delay="0"/>
                                  </p:stCondLst>
                                  <p:childTnLst>
                                    <p:animEffect transition="out" filter="dissolv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2" grpId="2"/>
      <p:bldP spid="13" grpId="0"/>
      <p:bldP spid="13" grpId="1"/>
      <p:bldP spid="14" grpId="0"/>
      <p:bldP spid="1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irl feet.JPG"/>
          <p:cNvPicPr>
            <a:picLocks noGrp="1" noChangeAspect="1"/>
          </p:cNvPicPr>
          <p:nvPr>
            <p:ph sz="half" idx="1"/>
          </p:nvPr>
        </p:nvPicPr>
        <p:blipFill>
          <a:blip r:embed="rId2" cstate="print"/>
          <a:stretch>
            <a:fillRect/>
          </a:stretch>
        </p:blipFill>
        <p:spPr>
          <a:xfrm>
            <a:off x="5181600" y="533400"/>
            <a:ext cx="3708400" cy="5562600"/>
          </a:xfrm>
        </p:spPr>
      </p:pic>
      <p:pic>
        <p:nvPicPr>
          <p:cNvPr id="8" name="Content Placeholder 7" descr="teen boy 2.jpg"/>
          <p:cNvPicPr>
            <a:picLocks noGrp="1" noChangeAspect="1"/>
          </p:cNvPicPr>
          <p:nvPr>
            <p:ph sz="half" idx="2"/>
          </p:nvPr>
        </p:nvPicPr>
        <p:blipFill>
          <a:blip r:embed="rId3" cstate="print"/>
          <a:srcRect r="18868"/>
          <a:stretch>
            <a:fillRect/>
          </a:stretch>
        </p:blipFill>
        <p:spPr>
          <a:xfrm>
            <a:off x="457200" y="1600200"/>
            <a:ext cx="4444883" cy="3635197"/>
          </a:xfrm>
        </p:spPr>
      </p:pic>
    </p:spTree>
  </p:cSld>
  <p:clrMapOvr>
    <a:masterClrMapping/>
  </p:clrMapOvr>
  <p:transition advTm="143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172200"/>
          </a:xfrm>
        </p:spPr>
        <p:txBody>
          <a:bodyPr>
            <a:normAutofit/>
          </a:bodyPr>
          <a:lstStyle/>
          <a:p>
            <a:pPr>
              <a:lnSpc>
                <a:spcPct val="160000"/>
              </a:lnSpc>
              <a:buNone/>
            </a:pPr>
            <a:r>
              <a:rPr lang="en-US" sz="1900" i="1" dirty="0" smtClean="0">
                <a:latin typeface="Bookman Old Style" pitchFamily="18" charset="0"/>
              </a:rPr>
              <a:t>Dearest Jesus!</a:t>
            </a:r>
          </a:p>
          <a:p>
            <a:pPr>
              <a:lnSpc>
                <a:spcPct val="160000"/>
              </a:lnSpc>
              <a:buNone/>
            </a:pPr>
            <a:r>
              <a:rPr lang="en-US" sz="1900" i="1" dirty="0" smtClean="0">
                <a:latin typeface="Bookman Old Style" pitchFamily="18" charset="0"/>
              </a:rPr>
              <a:t>I know well that every perfect gift, and above all others that of chastity, depends upon the most powerful assistance of your providence, and that without you a creature can do nothing.</a:t>
            </a:r>
          </a:p>
          <a:p>
            <a:pPr>
              <a:lnSpc>
                <a:spcPct val="160000"/>
              </a:lnSpc>
              <a:buNone/>
            </a:pPr>
            <a:r>
              <a:rPr lang="en-US" sz="1900" i="1" dirty="0" smtClean="0">
                <a:latin typeface="Bookman Old Style" pitchFamily="18" charset="0"/>
              </a:rPr>
              <a:t>Therefore, I pray that you defend, with your grace, the gift of chastity and purity in my soul as well as my body. And if I have ever received through my senses any impression that could stain my chastity and purity, I ask you, who are the supreme Lord of all my powers, to take it from me, so that I may with a clean heart advance in your love and service, offering myself chaste all the days of my life on the most pure altar of your divinity.</a:t>
            </a:r>
          </a:p>
          <a:p>
            <a:pPr lvl="2" algn="r">
              <a:lnSpc>
                <a:spcPct val="160000"/>
              </a:lnSpc>
              <a:buNone/>
            </a:pPr>
            <a:r>
              <a:rPr lang="en-US" sz="1900" i="1" dirty="0" smtClean="0">
                <a:latin typeface="Bookman Old Style" pitchFamily="18" charset="0"/>
              </a:rPr>
              <a:t>		Amen.</a:t>
            </a:r>
            <a:endParaRPr lang="en-US" sz="1900" i="1" dirty="0">
              <a:latin typeface="Bookman Old Style" pitchFamily="18" charset="0"/>
            </a:endParaRPr>
          </a:p>
        </p:txBody>
      </p:sp>
    </p:spTree>
  </p:cSld>
  <p:clrMapOvr>
    <a:masterClrMapping/>
  </p:clrMapOvr>
  <p:transition advTm="3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676400"/>
            <a:ext cx="7010400" cy="2554545"/>
          </a:xfrm>
          <a:prstGeom prst="rect">
            <a:avLst/>
          </a:prstGeom>
          <a:noFill/>
        </p:spPr>
        <p:txBody>
          <a:bodyPr wrap="square" rtlCol="0">
            <a:spAutoFit/>
          </a:bodyPr>
          <a:lstStyle/>
          <a:p>
            <a:pPr algn="ctr"/>
            <a:r>
              <a:rPr lang="en-US" sz="8000" b="1" dirty="0" smtClean="0">
                <a:latin typeface="Californian FB" pitchFamily="18" charset="0"/>
              </a:rPr>
              <a:t>Who and </a:t>
            </a:r>
            <a:r>
              <a:rPr lang="en-US" sz="8000" b="1" smtClean="0">
                <a:latin typeface="Californian FB" pitchFamily="18" charset="0"/>
              </a:rPr>
              <a:t>what </a:t>
            </a:r>
            <a:r>
              <a:rPr lang="en-US" sz="8000" b="1" smtClean="0">
                <a:latin typeface="Californian FB" pitchFamily="18" charset="0"/>
              </a:rPr>
              <a:t>influence </a:t>
            </a:r>
            <a:r>
              <a:rPr lang="en-US" sz="8000" b="1" dirty="0" smtClean="0">
                <a:latin typeface="Californian FB" pitchFamily="18" charset="0"/>
              </a:rPr>
              <a:t>you?</a:t>
            </a:r>
            <a:endParaRPr lang="en-US" sz="8000" b="1" dirty="0">
              <a:latin typeface="Californian FB" pitchFamily="18" charset="0"/>
            </a:endParaRPr>
          </a:p>
        </p:txBody>
      </p:sp>
    </p:spTree>
  </p:cSld>
  <p:clrMapOvr>
    <a:masterClrMapping/>
  </p:clrMapOvr>
  <p:transition advTm="870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228600"/>
            <a:ext cx="7848600" cy="6248400"/>
          </a:xfrm>
        </p:spPr>
        <p:txBody>
          <a:bodyPr>
            <a:noAutofit/>
          </a:bodyPr>
          <a:lstStyle/>
          <a:p>
            <a:pPr>
              <a:buNone/>
            </a:pPr>
            <a:r>
              <a:rPr lang="en-US" sz="2000" b="1" u="sng" dirty="0" smtClean="0">
                <a:latin typeface="Courier New" pitchFamily="49" charset="0"/>
                <a:cs typeface="Courier New" pitchFamily="49" charset="0"/>
              </a:rPr>
              <a:t>legal</a:t>
            </a:r>
            <a:r>
              <a:rPr lang="en-US" sz="2000" dirty="0" smtClean="0">
                <a:latin typeface="Courier New" pitchFamily="49" charset="0"/>
                <a:cs typeface="Courier New" pitchFamily="49" charset="0"/>
              </a:rPr>
              <a:t> - </a:t>
            </a:r>
            <a:r>
              <a:rPr lang="en-US" sz="1700" dirty="0" smtClean="0">
                <a:latin typeface="Courier New" pitchFamily="49" charset="0"/>
                <a:cs typeface="Courier New" pitchFamily="49" charset="0"/>
              </a:rPr>
              <a:t>[lee-</a:t>
            </a:r>
            <a:r>
              <a:rPr lang="en-US" sz="1700" dirty="0" err="1" smtClean="0">
                <a:latin typeface="Courier New" pitchFamily="49" charset="0"/>
                <a:cs typeface="Courier New" pitchFamily="49" charset="0"/>
              </a:rPr>
              <a:t>g</a:t>
            </a:r>
            <a:r>
              <a:rPr lang="en-US" sz="1700" i="1" dirty="0" err="1" smtClean="0">
                <a:latin typeface="Courier New" pitchFamily="49" charset="0"/>
                <a:cs typeface="Courier New" pitchFamily="49" charset="0"/>
              </a:rPr>
              <a:t>uh</a:t>
            </a:r>
            <a:r>
              <a:rPr lang="en-US" sz="1700" dirty="0" smtClean="0">
                <a:latin typeface="Courier New" pitchFamily="49" charset="0"/>
                <a:cs typeface="Courier New" pitchFamily="49" charset="0"/>
              </a:rPr>
              <a:t> l] </a:t>
            </a:r>
            <a:r>
              <a:rPr lang="en-US" sz="1700" i="1" dirty="0" smtClean="0">
                <a:latin typeface="Courier New" pitchFamily="49" charset="0"/>
                <a:cs typeface="Courier New" pitchFamily="49" charset="0"/>
              </a:rPr>
              <a:t>– </a:t>
            </a:r>
            <a:r>
              <a:rPr lang="en-US" sz="1700" dirty="0" smtClean="0">
                <a:latin typeface="Courier New" pitchFamily="49" charset="0"/>
                <a:cs typeface="Courier New" pitchFamily="49" charset="0"/>
              </a:rPr>
              <a:t>permitted by law; lawful</a:t>
            </a:r>
          </a:p>
          <a:p>
            <a:pPr>
              <a:buNone/>
            </a:pPr>
            <a:endParaRPr lang="en-US" sz="400" dirty="0" smtClean="0">
              <a:latin typeface="Courier New" pitchFamily="49" charset="0"/>
              <a:cs typeface="Courier New" pitchFamily="49" charset="0"/>
            </a:endParaRPr>
          </a:p>
          <a:p>
            <a:pPr>
              <a:buNone/>
            </a:pPr>
            <a:r>
              <a:rPr lang="en-US" sz="2000" b="1" u="sng" dirty="0" smtClean="0">
                <a:latin typeface="Courier New" pitchFamily="49" charset="0"/>
                <a:cs typeface="Courier New" pitchFamily="49" charset="0"/>
              </a:rPr>
              <a:t>moral</a:t>
            </a:r>
            <a:r>
              <a:rPr lang="en-US" sz="2000" dirty="0" smtClean="0">
                <a:latin typeface="Courier New" pitchFamily="49" charset="0"/>
                <a:cs typeface="Courier New" pitchFamily="49" charset="0"/>
              </a:rPr>
              <a:t> - </a:t>
            </a:r>
            <a:r>
              <a:rPr lang="en-US" sz="1700" dirty="0" smtClean="0">
                <a:latin typeface="Courier New" pitchFamily="49" charset="0"/>
                <a:cs typeface="Courier New" pitchFamily="49" charset="0"/>
              </a:rPr>
              <a:t>[</a:t>
            </a:r>
            <a:r>
              <a:rPr lang="en-US" sz="1700" dirty="0" err="1" smtClean="0">
                <a:latin typeface="Courier New" pitchFamily="49" charset="0"/>
                <a:cs typeface="Courier New" pitchFamily="49" charset="0"/>
              </a:rPr>
              <a:t>mawr</a:t>
            </a:r>
            <a:r>
              <a:rPr lang="en-US" sz="1700" dirty="0" smtClean="0">
                <a:latin typeface="Courier New" pitchFamily="49" charset="0"/>
                <a:cs typeface="Courier New" pitchFamily="49" charset="0"/>
              </a:rPr>
              <a:t>-</a:t>
            </a:r>
            <a:r>
              <a:rPr lang="en-US" sz="1700" i="1" dirty="0" smtClean="0">
                <a:latin typeface="Courier New" pitchFamily="49" charset="0"/>
                <a:cs typeface="Courier New" pitchFamily="49" charset="0"/>
              </a:rPr>
              <a:t>uh</a:t>
            </a:r>
            <a:r>
              <a:rPr lang="en-US" sz="1700" dirty="0" smtClean="0">
                <a:latin typeface="Courier New" pitchFamily="49" charset="0"/>
                <a:cs typeface="Courier New" pitchFamily="49" charset="0"/>
              </a:rPr>
              <a:t> l] - of, pertaining to, or concerned with the principles or rules of right conduct or the distinction between right and wrong; ethical</a:t>
            </a:r>
          </a:p>
          <a:p>
            <a:pPr>
              <a:buNone/>
            </a:pPr>
            <a:endParaRPr lang="en-US" sz="400" b="1" u="sng" dirty="0" smtClean="0">
              <a:latin typeface="Courier New" pitchFamily="49" charset="0"/>
              <a:cs typeface="Courier New" pitchFamily="49" charset="0"/>
            </a:endParaRPr>
          </a:p>
          <a:p>
            <a:pPr>
              <a:buNone/>
            </a:pPr>
            <a:r>
              <a:rPr lang="en-US" sz="2000" b="1" u="sng" dirty="0" smtClean="0">
                <a:latin typeface="Courier New" pitchFamily="49" charset="0"/>
                <a:cs typeface="Courier New" pitchFamily="49" charset="0"/>
              </a:rPr>
              <a:t>conception</a:t>
            </a:r>
            <a:r>
              <a:rPr lang="en-US" sz="2000" b="1" dirty="0" smtClean="0">
                <a:latin typeface="Courier New" pitchFamily="49" charset="0"/>
                <a:cs typeface="Courier New" pitchFamily="49" charset="0"/>
              </a:rPr>
              <a:t> </a:t>
            </a:r>
            <a:r>
              <a:rPr lang="en-US" sz="1700" dirty="0" smtClean="0">
                <a:latin typeface="Courier New" pitchFamily="49" charset="0"/>
                <a:cs typeface="Courier New" pitchFamily="49" charset="0"/>
              </a:rPr>
              <a:t>– [</a:t>
            </a:r>
            <a:r>
              <a:rPr lang="en-US" sz="1700" dirty="0" err="1" smtClean="0">
                <a:latin typeface="Courier New" pitchFamily="49" charset="0"/>
                <a:cs typeface="Courier New" pitchFamily="49" charset="0"/>
              </a:rPr>
              <a:t>k</a:t>
            </a:r>
            <a:r>
              <a:rPr lang="en-US" sz="1700" i="1" dirty="0" err="1" smtClean="0">
                <a:latin typeface="Courier New" pitchFamily="49" charset="0"/>
                <a:cs typeface="Courier New" pitchFamily="49" charset="0"/>
              </a:rPr>
              <a:t>uh</a:t>
            </a:r>
            <a:r>
              <a:rPr lang="en-US" sz="1700" dirty="0" smtClean="0">
                <a:latin typeface="Courier New" pitchFamily="49" charset="0"/>
                <a:cs typeface="Courier New" pitchFamily="49" charset="0"/>
              </a:rPr>
              <a:t> n-sep-</a:t>
            </a:r>
            <a:r>
              <a:rPr lang="en-US" sz="1700" dirty="0" err="1" smtClean="0">
                <a:latin typeface="Courier New" pitchFamily="49" charset="0"/>
                <a:cs typeface="Courier New" pitchFamily="49" charset="0"/>
              </a:rPr>
              <a:t>sh</a:t>
            </a:r>
            <a:r>
              <a:rPr lang="en-US" sz="1700" i="1" dirty="0" err="1" smtClean="0">
                <a:latin typeface="Courier New" pitchFamily="49" charset="0"/>
                <a:cs typeface="Courier New" pitchFamily="49" charset="0"/>
              </a:rPr>
              <a:t>uh</a:t>
            </a:r>
            <a:r>
              <a:rPr lang="en-US" sz="1700" dirty="0" smtClean="0">
                <a:latin typeface="Courier New" pitchFamily="49" charset="0"/>
                <a:cs typeface="Courier New" pitchFamily="49" charset="0"/>
              </a:rPr>
              <a:t> n] </a:t>
            </a:r>
            <a:r>
              <a:rPr lang="en-US" sz="1700" i="1" dirty="0" smtClean="0">
                <a:latin typeface="Courier New" pitchFamily="49" charset="0"/>
                <a:cs typeface="Courier New" pitchFamily="49" charset="0"/>
              </a:rPr>
              <a:t>- </a:t>
            </a:r>
            <a:r>
              <a:rPr lang="en-US" sz="1700" dirty="0" smtClean="0">
                <a:latin typeface="Courier New" pitchFamily="49" charset="0"/>
                <a:cs typeface="Courier New" pitchFamily="49" charset="0"/>
              </a:rPr>
              <a:t>fertilization; inception of pregnancy </a:t>
            </a:r>
          </a:p>
          <a:p>
            <a:pPr>
              <a:buNone/>
            </a:pPr>
            <a:endParaRPr lang="en-US" sz="400" b="1" u="sng" dirty="0" smtClean="0">
              <a:latin typeface="Courier New" pitchFamily="49" charset="0"/>
              <a:cs typeface="Courier New" pitchFamily="49" charset="0"/>
            </a:endParaRPr>
          </a:p>
          <a:p>
            <a:pPr>
              <a:buNone/>
            </a:pPr>
            <a:r>
              <a:rPr lang="en-US" sz="2000" b="1" u="sng" dirty="0" smtClean="0">
                <a:latin typeface="Courier New" pitchFamily="49" charset="0"/>
                <a:cs typeface="Courier New" pitchFamily="49" charset="0"/>
              </a:rPr>
              <a:t>embryo</a:t>
            </a:r>
            <a:r>
              <a:rPr lang="en-US" sz="2000" b="1" dirty="0" smtClean="0">
                <a:latin typeface="Courier New" pitchFamily="49" charset="0"/>
                <a:cs typeface="Courier New" pitchFamily="49" charset="0"/>
              </a:rPr>
              <a:t> </a:t>
            </a:r>
            <a:r>
              <a:rPr lang="en-US" sz="2000" dirty="0" smtClean="0">
                <a:latin typeface="Courier New" pitchFamily="49" charset="0"/>
                <a:cs typeface="Courier New" pitchFamily="49" charset="0"/>
              </a:rPr>
              <a:t>– </a:t>
            </a:r>
            <a:r>
              <a:rPr lang="en-US" sz="1700" dirty="0" smtClean="0">
                <a:latin typeface="Courier New" pitchFamily="49" charset="0"/>
                <a:cs typeface="Courier New" pitchFamily="49" charset="0"/>
              </a:rPr>
              <a:t>[</a:t>
            </a:r>
            <a:r>
              <a:rPr lang="en-US" sz="1700" dirty="0" err="1" smtClean="0">
                <a:latin typeface="Courier New" pitchFamily="49" charset="0"/>
                <a:cs typeface="Courier New" pitchFamily="49" charset="0"/>
              </a:rPr>
              <a:t>em</a:t>
            </a:r>
            <a:r>
              <a:rPr lang="en-US" sz="1700" dirty="0" smtClean="0">
                <a:latin typeface="Courier New" pitchFamily="49" charset="0"/>
                <a:cs typeface="Courier New" pitchFamily="49" charset="0"/>
              </a:rPr>
              <a:t>-</a:t>
            </a:r>
            <a:r>
              <a:rPr lang="en-US" sz="1700" dirty="0" err="1" smtClean="0">
                <a:latin typeface="Courier New" pitchFamily="49" charset="0"/>
                <a:cs typeface="Courier New" pitchFamily="49" charset="0"/>
              </a:rPr>
              <a:t>bree</a:t>
            </a:r>
            <a:r>
              <a:rPr lang="en-US" sz="1700" dirty="0" smtClean="0">
                <a:latin typeface="Courier New" pitchFamily="49" charset="0"/>
                <a:cs typeface="Courier New" pitchFamily="49" charset="0"/>
              </a:rPr>
              <a:t>-oh]</a:t>
            </a:r>
            <a:r>
              <a:rPr lang="en-US" sz="1700" i="1" dirty="0" smtClean="0">
                <a:latin typeface="Courier New" pitchFamily="49" charset="0"/>
                <a:cs typeface="Courier New" pitchFamily="49" charset="0"/>
              </a:rPr>
              <a:t> </a:t>
            </a:r>
            <a:r>
              <a:rPr lang="en-US" sz="1700" dirty="0" smtClean="0">
                <a:latin typeface="Courier New" pitchFamily="49" charset="0"/>
                <a:cs typeface="Courier New" pitchFamily="49" charset="0"/>
              </a:rPr>
              <a:t>-</a:t>
            </a:r>
            <a:r>
              <a:rPr lang="en-US" sz="1800" dirty="0" smtClean="0">
                <a:latin typeface="Courier New" pitchFamily="49" charset="0"/>
                <a:cs typeface="Courier New" pitchFamily="49" charset="0"/>
              </a:rPr>
              <a:t> </a:t>
            </a:r>
            <a:r>
              <a:rPr lang="en-US" sz="1700" dirty="0" smtClean="0">
                <a:latin typeface="Courier New" pitchFamily="49" charset="0"/>
                <a:cs typeface="Courier New" pitchFamily="49" charset="0"/>
              </a:rPr>
              <a:t>the young of a viviparous (bringing forth living young) animal, especially of a mammal, in the early stages of development within the womb, in humans up to the end of the second month</a:t>
            </a:r>
          </a:p>
          <a:p>
            <a:pPr>
              <a:buNone/>
            </a:pPr>
            <a:endParaRPr lang="en-US" sz="400" b="1" u="sng" dirty="0" smtClean="0">
              <a:latin typeface="Courier New" pitchFamily="49" charset="0"/>
              <a:cs typeface="Courier New" pitchFamily="49" charset="0"/>
            </a:endParaRPr>
          </a:p>
          <a:p>
            <a:pPr>
              <a:buNone/>
            </a:pPr>
            <a:r>
              <a:rPr lang="en-US" sz="2000" b="1" u="sng" dirty="0" smtClean="0">
                <a:latin typeface="Courier New" pitchFamily="49" charset="0"/>
                <a:cs typeface="Courier New" pitchFamily="49" charset="0"/>
              </a:rPr>
              <a:t>fetus</a:t>
            </a:r>
            <a:r>
              <a:rPr lang="en-US" sz="2000" b="1" dirty="0" smtClean="0">
                <a:latin typeface="Courier New" pitchFamily="49" charset="0"/>
                <a:cs typeface="Courier New" pitchFamily="49" charset="0"/>
              </a:rPr>
              <a:t> </a:t>
            </a:r>
            <a:r>
              <a:rPr lang="en-US" sz="2000" dirty="0" smtClean="0">
                <a:latin typeface="Courier New" pitchFamily="49" charset="0"/>
                <a:cs typeface="Courier New" pitchFamily="49" charset="0"/>
              </a:rPr>
              <a:t>–</a:t>
            </a:r>
            <a:r>
              <a:rPr lang="en-US" sz="1700" dirty="0" smtClean="0">
                <a:latin typeface="Courier New" pitchFamily="49" charset="0"/>
                <a:cs typeface="Courier New" pitchFamily="49" charset="0"/>
              </a:rPr>
              <a:t> [fee-</a:t>
            </a:r>
            <a:r>
              <a:rPr lang="en-US" sz="1700" dirty="0" err="1" smtClean="0">
                <a:latin typeface="Courier New" pitchFamily="49" charset="0"/>
                <a:cs typeface="Courier New" pitchFamily="49" charset="0"/>
              </a:rPr>
              <a:t>t</a:t>
            </a:r>
            <a:r>
              <a:rPr lang="en-US" sz="1700" i="1" dirty="0" err="1" smtClean="0">
                <a:latin typeface="Courier New" pitchFamily="49" charset="0"/>
                <a:cs typeface="Courier New" pitchFamily="49" charset="0"/>
              </a:rPr>
              <a:t>uh</a:t>
            </a:r>
            <a:r>
              <a:rPr lang="en-US" sz="1700" dirty="0" smtClean="0">
                <a:latin typeface="Courier New" pitchFamily="49" charset="0"/>
                <a:cs typeface="Courier New" pitchFamily="49" charset="0"/>
              </a:rPr>
              <a:t> s] </a:t>
            </a:r>
            <a:r>
              <a:rPr lang="en-US" sz="1700" i="1" dirty="0" smtClean="0">
                <a:latin typeface="Courier New" pitchFamily="49" charset="0"/>
                <a:cs typeface="Courier New" pitchFamily="49" charset="0"/>
              </a:rPr>
              <a:t>–</a:t>
            </a:r>
            <a:r>
              <a:rPr lang="en-US" sz="1700" dirty="0" smtClean="0">
                <a:latin typeface="Courier New" pitchFamily="49" charset="0"/>
                <a:cs typeface="Courier New" pitchFamily="49" charset="0"/>
              </a:rPr>
              <a:t> the young of an animal in the womb or egg, especially in the later stages of development when the body structures are in the recognizable form of its kind, in humans after the end of the second month of gestation</a:t>
            </a:r>
          </a:p>
          <a:p>
            <a:pPr>
              <a:buNone/>
            </a:pPr>
            <a:endParaRPr lang="en-US" sz="400" b="1" u="sng" dirty="0" smtClean="0">
              <a:latin typeface="Courier New" pitchFamily="49" charset="0"/>
              <a:cs typeface="Courier New" pitchFamily="49" charset="0"/>
            </a:endParaRPr>
          </a:p>
          <a:p>
            <a:pPr>
              <a:buNone/>
            </a:pPr>
            <a:r>
              <a:rPr lang="en-US" sz="2000" b="1" u="sng" dirty="0" smtClean="0">
                <a:latin typeface="Courier New" pitchFamily="49" charset="0"/>
                <a:cs typeface="Courier New" pitchFamily="49" charset="0"/>
              </a:rPr>
              <a:t>abortion</a:t>
            </a:r>
            <a:r>
              <a:rPr lang="en-US" sz="2000" dirty="0" smtClean="0">
                <a:latin typeface="Courier New" pitchFamily="49" charset="0"/>
                <a:cs typeface="Courier New" pitchFamily="49" charset="0"/>
              </a:rPr>
              <a:t> –</a:t>
            </a:r>
            <a:r>
              <a:rPr lang="en-US" sz="1700" dirty="0" smtClean="0">
                <a:latin typeface="Courier New" pitchFamily="49" charset="0"/>
                <a:cs typeface="Courier New" pitchFamily="49" charset="0"/>
              </a:rPr>
              <a:t> [</a:t>
            </a:r>
            <a:r>
              <a:rPr lang="en-US" sz="1700" i="1" dirty="0" smtClean="0">
                <a:latin typeface="Courier New" pitchFamily="49" charset="0"/>
                <a:cs typeface="Courier New" pitchFamily="49" charset="0"/>
              </a:rPr>
              <a:t>uh</a:t>
            </a:r>
            <a:r>
              <a:rPr lang="en-US" sz="1700" dirty="0" smtClean="0">
                <a:latin typeface="Courier New" pitchFamily="49" charset="0"/>
                <a:cs typeface="Courier New" pitchFamily="49" charset="0"/>
              </a:rPr>
              <a:t>-</a:t>
            </a:r>
            <a:r>
              <a:rPr lang="en-US" sz="1700" dirty="0" err="1" smtClean="0">
                <a:latin typeface="Courier New" pitchFamily="49" charset="0"/>
                <a:cs typeface="Courier New" pitchFamily="49" charset="0"/>
              </a:rPr>
              <a:t>bawr</a:t>
            </a:r>
            <a:r>
              <a:rPr lang="en-US" sz="1700" dirty="0" smtClean="0">
                <a:latin typeface="Courier New" pitchFamily="49" charset="0"/>
                <a:cs typeface="Courier New" pitchFamily="49" charset="0"/>
              </a:rPr>
              <a:t>-</a:t>
            </a:r>
            <a:r>
              <a:rPr lang="en-US" sz="1700" dirty="0" err="1" smtClean="0">
                <a:latin typeface="Courier New" pitchFamily="49" charset="0"/>
                <a:cs typeface="Courier New" pitchFamily="49" charset="0"/>
              </a:rPr>
              <a:t>sh</a:t>
            </a:r>
            <a:r>
              <a:rPr lang="en-US" sz="1700" i="1" dirty="0" err="1" smtClean="0">
                <a:latin typeface="Courier New" pitchFamily="49" charset="0"/>
                <a:cs typeface="Courier New" pitchFamily="49" charset="0"/>
              </a:rPr>
              <a:t>uh</a:t>
            </a:r>
            <a:r>
              <a:rPr lang="en-US" sz="1700" dirty="0" smtClean="0">
                <a:latin typeface="Courier New" pitchFamily="49" charset="0"/>
                <a:cs typeface="Courier New" pitchFamily="49" charset="0"/>
              </a:rPr>
              <a:t> n] </a:t>
            </a:r>
            <a:r>
              <a:rPr lang="en-US" sz="1800" i="1" dirty="0" smtClean="0">
                <a:latin typeface="Courier New" pitchFamily="49" charset="0"/>
                <a:cs typeface="Courier New" pitchFamily="49" charset="0"/>
              </a:rPr>
              <a:t>–</a:t>
            </a:r>
            <a:r>
              <a:rPr lang="en-US" sz="1800" dirty="0" smtClean="0">
                <a:latin typeface="Courier New" pitchFamily="49" charset="0"/>
                <a:cs typeface="Courier New" pitchFamily="49" charset="0"/>
              </a:rPr>
              <a:t> </a:t>
            </a:r>
            <a:r>
              <a:rPr lang="en-US" sz="1700" dirty="0" smtClean="0">
                <a:latin typeface="Courier New" pitchFamily="49" charset="0"/>
                <a:cs typeface="Courier New" pitchFamily="49" charset="0"/>
              </a:rPr>
              <a:t>also called voluntary abortion. the removal of an embryo or fetus from the uterus in order to end a pregnancy</a:t>
            </a:r>
          </a:p>
          <a:p>
            <a:pPr>
              <a:buNone/>
            </a:pPr>
            <a:endParaRPr lang="en-US" sz="1800" dirty="0" smtClean="0">
              <a:latin typeface="Courier New" pitchFamily="49" charset="0"/>
              <a:cs typeface="Courier New" pitchFamily="49" charset="0"/>
            </a:endParaRPr>
          </a:p>
          <a:p>
            <a:pPr>
              <a:buNone/>
            </a:pPr>
            <a:endParaRPr lang="en-US" sz="1800" dirty="0" smtClean="0">
              <a:latin typeface="Courier New" pitchFamily="49" charset="0"/>
              <a:cs typeface="Courier New" pitchFamily="49" charset="0"/>
            </a:endParaRPr>
          </a:p>
        </p:txBody>
      </p:sp>
    </p:spTree>
    <p:custDataLst>
      <p:tags r:id="rId1"/>
    </p:custDataLst>
  </p:cSld>
  <p:clrMapOvr>
    <a:masterClrMapping/>
  </p:clrMapOvr>
  <p:transition advTm="168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1066800"/>
          </a:xfrm>
        </p:spPr>
        <p:txBody>
          <a:bodyPr>
            <a:normAutofit/>
          </a:bodyPr>
          <a:lstStyle/>
          <a:p>
            <a:pPr algn="ctr">
              <a:buNone/>
            </a:pPr>
            <a:r>
              <a:rPr lang="en-US" dirty="0" smtClean="0">
                <a:latin typeface="Bookman Old Style" pitchFamily="18" charset="0"/>
              </a:rPr>
              <a:t>At the moment of conception, there is </a:t>
            </a:r>
          </a:p>
          <a:p>
            <a:pPr algn="ctr">
              <a:buNone/>
            </a:pPr>
            <a:r>
              <a:rPr lang="en-US" dirty="0" smtClean="0">
                <a:latin typeface="Bookman Old Style" pitchFamily="18" charset="0"/>
              </a:rPr>
              <a:t>DISTINCT, LIVING, WHOLE human being.</a:t>
            </a:r>
            <a:endParaRPr lang="en-US" dirty="0">
              <a:latin typeface="Bookman Old Style" pitchFamily="18" charset="0"/>
            </a:endParaRPr>
          </a:p>
        </p:txBody>
      </p:sp>
      <p:pic>
        <p:nvPicPr>
          <p:cNvPr id="4" name="Picture 3" descr="baby c first pic.bmp"/>
          <p:cNvPicPr>
            <a:picLocks noChangeAspect="1"/>
          </p:cNvPicPr>
          <p:nvPr/>
        </p:nvPicPr>
        <p:blipFill>
          <a:blip r:embed="rId2" cstate="print"/>
          <a:stretch>
            <a:fillRect/>
          </a:stretch>
        </p:blipFill>
        <p:spPr>
          <a:xfrm>
            <a:off x="2514600" y="1447800"/>
            <a:ext cx="4343400" cy="2784462"/>
          </a:xfrm>
          <a:prstGeom prst="rect">
            <a:avLst/>
          </a:prstGeom>
        </p:spPr>
      </p:pic>
      <p:sp>
        <p:nvSpPr>
          <p:cNvPr id="5" name="Rectangle 4"/>
          <p:cNvSpPr/>
          <p:nvPr/>
        </p:nvSpPr>
        <p:spPr>
          <a:xfrm>
            <a:off x="3200400" y="5562600"/>
            <a:ext cx="5638800" cy="861774"/>
          </a:xfrm>
          <a:prstGeom prst="rect">
            <a:avLst/>
          </a:prstGeom>
        </p:spPr>
        <p:txBody>
          <a:bodyPr wrap="square">
            <a:spAutoFit/>
          </a:bodyPr>
          <a:lstStyle/>
          <a:p>
            <a:pPr algn="r"/>
            <a:r>
              <a:rPr lang="en-US" sz="2500" dirty="0" smtClean="0">
                <a:latin typeface="Bookman Old Style" pitchFamily="18" charset="0"/>
              </a:rPr>
              <a:t>None of us came </a:t>
            </a:r>
            <a:r>
              <a:rPr lang="en-US" sz="2500" i="1" dirty="0" smtClean="0">
                <a:latin typeface="Bookman Old Style" pitchFamily="18" charset="0"/>
              </a:rPr>
              <a:t>from </a:t>
            </a:r>
            <a:r>
              <a:rPr lang="en-US" sz="2500" dirty="0" smtClean="0">
                <a:latin typeface="Bookman Old Style" pitchFamily="18" charset="0"/>
              </a:rPr>
              <a:t>an embryo.  </a:t>
            </a:r>
          </a:p>
          <a:p>
            <a:pPr algn="r"/>
            <a:r>
              <a:rPr lang="en-US" sz="2500" dirty="0" smtClean="0">
                <a:latin typeface="Bookman Old Style" pitchFamily="18" charset="0"/>
              </a:rPr>
              <a:t>Each of us </a:t>
            </a:r>
            <a:r>
              <a:rPr lang="en-US" sz="2500" i="1" dirty="0" smtClean="0">
                <a:latin typeface="Bookman Old Style" pitchFamily="18" charset="0"/>
              </a:rPr>
              <a:t>was </a:t>
            </a:r>
            <a:r>
              <a:rPr lang="en-US" sz="2500" dirty="0" smtClean="0">
                <a:latin typeface="Bookman Old Style" pitchFamily="18" charset="0"/>
              </a:rPr>
              <a:t>an embryo.</a:t>
            </a:r>
            <a:endParaRPr lang="en-US" sz="2500" dirty="0">
              <a:latin typeface="Bookman Old Style" pitchFamily="18" charset="0"/>
            </a:endParaRPr>
          </a:p>
        </p:txBody>
      </p:sp>
      <p:sp>
        <p:nvSpPr>
          <p:cNvPr id="6" name="TextBox 5"/>
          <p:cNvSpPr txBox="1"/>
          <p:nvPr/>
        </p:nvSpPr>
        <p:spPr>
          <a:xfrm>
            <a:off x="1905000" y="4343400"/>
            <a:ext cx="5486400" cy="769441"/>
          </a:xfrm>
          <a:prstGeom prst="rect">
            <a:avLst/>
          </a:prstGeom>
          <a:noFill/>
        </p:spPr>
        <p:txBody>
          <a:bodyPr wrap="square" rtlCol="0">
            <a:spAutoFit/>
          </a:bodyPr>
          <a:lstStyle/>
          <a:p>
            <a:pPr marL="0" lvl="2"/>
            <a:r>
              <a:rPr lang="en-US" sz="2200" i="1" dirty="0" smtClean="0">
                <a:latin typeface="Garamond" pitchFamily="18" charset="0"/>
              </a:rPr>
              <a:t>“Before I formed you in the womb I knew you, and before you were born I consecrated you.”  	</a:t>
            </a:r>
            <a:r>
              <a:rPr lang="en-US" sz="2000" i="1" dirty="0" smtClean="0">
                <a:latin typeface="Garamond" pitchFamily="18" charset="0"/>
              </a:rPr>
              <a:t>- </a:t>
            </a:r>
            <a:r>
              <a:rPr lang="en-US" sz="2000" dirty="0" smtClean="0">
                <a:latin typeface="Garamond" pitchFamily="18" charset="0"/>
              </a:rPr>
              <a:t>Jeremiah 1:5</a:t>
            </a:r>
            <a:endParaRPr lang="en-US" sz="2000" dirty="0">
              <a:latin typeface="Garamond" pitchFamily="18" charset="0"/>
            </a:endParaRPr>
          </a:p>
        </p:txBody>
      </p:sp>
    </p:spTree>
  </p:cSld>
  <p:clrMapOvr>
    <a:masterClrMapping/>
  </p:clrMapOvr>
  <p:transition advTm="385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solidFill>
                  <a:schemeClr val="tx1">
                    <a:lumMod val="75000"/>
                    <a:lumOff val="25000"/>
                  </a:schemeClr>
                </a:solidFill>
                <a:latin typeface="Berlin Sans FB" pitchFamily="34" charset="0"/>
              </a:rPr>
              <a:t>The only differences between a zygote or an embryo and you today are:</a:t>
            </a:r>
            <a:endParaRPr lang="en-US" sz="3200" b="0" dirty="0">
              <a:solidFill>
                <a:schemeClr val="tx1">
                  <a:lumMod val="75000"/>
                  <a:lumOff val="25000"/>
                </a:schemeClr>
              </a:solidFill>
              <a:latin typeface="Berlin Sans FB" pitchFamily="34" charset="0"/>
            </a:endParaRPr>
          </a:p>
        </p:txBody>
      </p:sp>
      <p:sp>
        <p:nvSpPr>
          <p:cNvPr id="3" name="Content Placeholder 2"/>
          <p:cNvSpPr>
            <a:spLocks noGrp="1"/>
          </p:cNvSpPr>
          <p:nvPr>
            <p:ph sz="quarter" idx="2"/>
          </p:nvPr>
        </p:nvSpPr>
        <p:spPr>
          <a:xfrm>
            <a:off x="609600" y="2438400"/>
            <a:ext cx="3886200" cy="1676400"/>
          </a:xfrm>
        </p:spPr>
        <p:txBody>
          <a:bodyPr/>
          <a:lstStyle/>
          <a:p>
            <a:pPr marL="320040" lvl="4" indent="-320040">
              <a:spcBef>
                <a:spcPts val="700"/>
              </a:spcBef>
              <a:buClr>
                <a:schemeClr val="accent2"/>
              </a:buClr>
              <a:buSzPct val="60000"/>
              <a:buNone/>
            </a:pPr>
            <a:r>
              <a:rPr lang="en-US" sz="1900" dirty="0" smtClean="0">
                <a:latin typeface="Bookman Old Style" pitchFamily="18" charset="0"/>
              </a:rPr>
              <a:t>Are large people more valuable than small people?</a:t>
            </a:r>
          </a:p>
          <a:p>
            <a:pPr marL="320040" lvl="4" indent="-320040">
              <a:spcBef>
                <a:spcPts val="700"/>
              </a:spcBef>
              <a:buClr>
                <a:schemeClr val="accent2"/>
              </a:buClr>
              <a:buSzPct val="60000"/>
              <a:buNone/>
            </a:pPr>
            <a:r>
              <a:rPr lang="en-US" sz="1900" dirty="0" smtClean="0">
                <a:latin typeface="Bookman Old Style" pitchFamily="18" charset="0"/>
              </a:rPr>
              <a:t>Are short people less valuable than tall people?</a:t>
            </a:r>
          </a:p>
          <a:p>
            <a:endParaRPr lang="en-US" dirty="0"/>
          </a:p>
        </p:txBody>
      </p:sp>
      <p:sp>
        <p:nvSpPr>
          <p:cNvPr id="4" name="Content Placeholder 3"/>
          <p:cNvSpPr>
            <a:spLocks noGrp="1"/>
          </p:cNvSpPr>
          <p:nvPr>
            <p:ph sz="quarter" idx="4"/>
          </p:nvPr>
        </p:nvSpPr>
        <p:spPr>
          <a:xfrm>
            <a:off x="4876800" y="2438400"/>
            <a:ext cx="3886200" cy="1600200"/>
          </a:xfrm>
        </p:spPr>
        <p:txBody>
          <a:bodyPr>
            <a:normAutofit/>
          </a:bodyPr>
          <a:lstStyle/>
          <a:p>
            <a:pPr marL="320040" lvl="4" indent="-320040">
              <a:spcBef>
                <a:spcPts val="700"/>
              </a:spcBef>
              <a:buClr>
                <a:schemeClr val="accent2"/>
              </a:buClr>
              <a:buSzPct val="60000"/>
              <a:buNone/>
            </a:pPr>
            <a:r>
              <a:rPr lang="en-US" dirty="0" smtClean="0">
                <a:latin typeface="Bookman Old Style" pitchFamily="18" charset="0"/>
              </a:rPr>
              <a:t>Are infants or 4 year olds or 23 year olds less valuable than 40 year olds?  </a:t>
            </a:r>
          </a:p>
          <a:p>
            <a:pPr marL="320040" lvl="4" indent="-320040">
              <a:spcBef>
                <a:spcPts val="700"/>
              </a:spcBef>
              <a:buClr>
                <a:schemeClr val="accent2"/>
              </a:buClr>
              <a:buSzPct val="60000"/>
              <a:buNone/>
            </a:pPr>
            <a:r>
              <a:rPr lang="en-US" dirty="0" smtClean="0">
                <a:latin typeface="Bookman Old Style" pitchFamily="18" charset="0"/>
              </a:rPr>
              <a:t>Are 80 year olds more or less valuable than 10 year olds?</a:t>
            </a:r>
            <a:endParaRPr lang="en-US" sz="1800" dirty="0" smtClean="0">
              <a:latin typeface="Bookman Old Style" pitchFamily="18" charset="0"/>
            </a:endParaRPr>
          </a:p>
          <a:p>
            <a:endParaRPr lang="en-US" dirty="0"/>
          </a:p>
        </p:txBody>
      </p:sp>
      <p:sp>
        <p:nvSpPr>
          <p:cNvPr id="5" name="Text Placeholder 4"/>
          <p:cNvSpPr>
            <a:spLocks noGrp="1"/>
          </p:cNvSpPr>
          <p:nvPr>
            <p:ph type="body" sz="quarter" idx="1"/>
          </p:nvPr>
        </p:nvSpPr>
        <p:spPr>
          <a:xfrm>
            <a:off x="533400" y="1600200"/>
            <a:ext cx="4040188" cy="609600"/>
          </a:xfrm>
          <a:solidFill>
            <a:schemeClr val="accent3"/>
          </a:solidFill>
          <a:ln>
            <a:noFill/>
          </a:ln>
        </p:spPr>
        <p:txBody>
          <a:bodyPr/>
          <a:lstStyle/>
          <a:p>
            <a:r>
              <a:rPr lang="en-US" dirty="0" smtClean="0">
                <a:latin typeface="Berlin Sans FB Demi" pitchFamily="34" charset="0"/>
              </a:rPr>
              <a:t>SIZE</a:t>
            </a:r>
            <a:endParaRPr lang="en-US" dirty="0">
              <a:latin typeface="Berlin Sans FB Demi" pitchFamily="34" charset="0"/>
            </a:endParaRPr>
          </a:p>
        </p:txBody>
      </p:sp>
      <p:sp>
        <p:nvSpPr>
          <p:cNvPr id="6" name="Text Placeholder 5"/>
          <p:cNvSpPr>
            <a:spLocks noGrp="1"/>
          </p:cNvSpPr>
          <p:nvPr>
            <p:ph type="body" sz="quarter" idx="3"/>
          </p:nvPr>
        </p:nvSpPr>
        <p:spPr>
          <a:xfrm>
            <a:off x="4800600" y="1600200"/>
            <a:ext cx="4041775" cy="609600"/>
          </a:xfrm>
        </p:spPr>
        <p:txBody>
          <a:bodyPr/>
          <a:lstStyle/>
          <a:p>
            <a:r>
              <a:rPr lang="en-US" dirty="0" smtClean="0">
                <a:latin typeface="Berlin Sans FB Demi" pitchFamily="34" charset="0"/>
              </a:rPr>
              <a:t>LEVEL OF DEVELOPMENT</a:t>
            </a:r>
            <a:endParaRPr lang="en-US" dirty="0">
              <a:latin typeface="Berlin Sans FB Demi" pitchFamily="34" charset="0"/>
            </a:endParaRPr>
          </a:p>
        </p:txBody>
      </p:sp>
      <p:sp>
        <p:nvSpPr>
          <p:cNvPr id="8" name="Text Placeholder 5"/>
          <p:cNvSpPr txBox="1">
            <a:spLocks/>
          </p:cNvSpPr>
          <p:nvPr/>
        </p:nvSpPr>
        <p:spPr>
          <a:xfrm>
            <a:off x="609600" y="3962400"/>
            <a:ext cx="3886200" cy="640080"/>
          </a:xfrm>
          <a:prstGeom prst="rect">
            <a:avLst/>
          </a:prstGeom>
          <a:solidFill>
            <a:schemeClr val="accent4"/>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000" b="1" i="0" u="none" strike="noStrike" kern="1200" cap="none" spc="0" normalizeH="0" baseline="0" noProof="0" dirty="0" smtClean="0">
                <a:ln>
                  <a:noFill/>
                </a:ln>
                <a:solidFill>
                  <a:srgbClr val="FFFFFF"/>
                </a:solidFill>
                <a:effectLst/>
                <a:uLnTx/>
                <a:uFillTx/>
                <a:latin typeface="Berlin Sans FB Demi" pitchFamily="34" charset="0"/>
              </a:rPr>
              <a:t>ENVIRONMENT</a:t>
            </a:r>
            <a:endParaRPr kumimoji="0" lang="en-US" sz="2000" b="1" i="0" u="none" strike="noStrike" kern="1200" cap="none" spc="0" normalizeH="0" baseline="0" noProof="0" dirty="0">
              <a:ln>
                <a:noFill/>
              </a:ln>
              <a:solidFill>
                <a:srgbClr val="FFFFFF"/>
              </a:solidFill>
              <a:effectLst/>
              <a:uLnTx/>
              <a:uFillTx/>
              <a:latin typeface="Berlin Sans FB Demi" pitchFamily="34" charset="0"/>
            </a:endParaRPr>
          </a:p>
        </p:txBody>
      </p:sp>
      <p:sp>
        <p:nvSpPr>
          <p:cNvPr id="9" name="Text Placeholder 4"/>
          <p:cNvSpPr txBox="1">
            <a:spLocks/>
          </p:cNvSpPr>
          <p:nvPr/>
        </p:nvSpPr>
        <p:spPr>
          <a:xfrm>
            <a:off x="4876800" y="3962400"/>
            <a:ext cx="3886200" cy="640080"/>
          </a:xfrm>
          <a:prstGeom prst="rect">
            <a:avLst/>
          </a:prstGeom>
          <a:solidFill>
            <a:schemeClr val="accent2"/>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lang="en-US" sz="2000" b="1" dirty="0" smtClean="0">
                <a:solidFill>
                  <a:srgbClr val="FFFFFF"/>
                </a:solidFill>
                <a:latin typeface="Berlin Sans FB Demi" pitchFamily="34" charset="0"/>
              </a:rPr>
              <a:t>DEGREE OF DEPENDENCY</a:t>
            </a:r>
            <a:endParaRPr kumimoji="0" lang="en-US" sz="2000" b="1" i="0" u="none" strike="noStrike" kern="1200" cap="none" spc="0" normalizeH="0" baseline="0" noProof="0" dirty="0">
              <a:ln>
                <a:noFill/>
              </a:ln>
              <a:solidFill>
                <a:srgbClr val="FFFFFF"/>
              </a:solidFill>
              <a:effectLst/>
              <a:uLnTx/>
              <a:uFillTx/>
              <a:latin typeface="Berlin Sans FB Demi" pitchFamily="34" charset="0"/>
            </a:endParaRPr>
          </a:p>
        </p:txBody>
      </p:sp>
      <p:sp>
        <p:nvSpPr>
          <p:cNvPr id="10" name="Content Placeholder 2"/>
          <p:cNvSpPr txBox="1">
            <a:spLocks/>
          </p:cNvSpPr>
          <p:nvPr/>
        </p:nvSpPr>
        <p:spPr>
          <a:xfrm>
            <a:off x="4876800" y="4724400"/>
            <a:ext cx="3886200" cy="1828800"/>
          </a:xfrm>
          <a:prstGeom prst="rect">
            <a:avLst/>
          </a:prstGeom>
        </p:spPr>
        <p:txBody>
          <a:bodyPr vert="horz">
            <a:normAutofit fontScale="92500" lnSpcReduction="20000"/>
          </a:bodyPr>
          <a:lstStyle/>
          <a:p>
            <a:pPr marL="320040" lvl="4" indent="-320040">
              <a:spcBef>
                <a:spcPts val="700"/>
              </a:spcBef>
              <a:buClr>
                <a:schemeClr val="accent2"/>
              </a:buClr>
              <a:buSzPct val="60000"/>
            </a:pPr>
            <a:r>
              <a:rPr lang="en-US" sz="2000" dirty="0">
                <a:latin typeface="Bookman Old Style" pitchFamily="18" charset="0"/>
              </a:rPr>
              <a:t>Are those who depend on insulin or feeding tubes less valuable than others?  </a:t>
            </a:r>
            <a:endParaRPr lang="en-US" sz="2000" dirty="0" smtClean="0">
              <a:latin typeface="Bookman Old Style" pitchFamily="18" charset="0"/>
            </a:endParaRPr>
          </a:p>
          <a:p>
            <a:pPr marL="320040" lvl="4" indent="-320040">
              <a:spcBef>
                <a:spcPts val="700"/>
              </a:spcBef>
              <a:buClr>
                <a:schemeClr val="accent2"/>
              </a:buClr>
              <a:buSzPct val="60000"/>
            </a:pPr>
            <a:r>
              <a:rPr lang="en-US" sz="2000" dirty="0" smtClean="0">
                <a:latin typeface="Bookman Old Style" pitchFamily="18" charset="0"/>
              </a:rPr>
              <a:t>Since </a:t>
            </a:r>
            <a:r>
              <a:rPr lang="en-US" sz="2000" dirty="0">
                <a:latin typeface="Bookman Old Style" pitchFamily="18" charset="0"/>
              </a:rPr>
              <a:t>infants cannot survive without relying on others for food, are they less valuable than </a:t>
            </a:r>
            <a:r>
              <a:rPr lang="en-US" sz="2000" dirty="0" smtClean="0">
                <a:latin typeface="Bookman Old Style" pitchFamily="18" charset="0"/>
              </a:rPr>
              <a:t>children?</a:t>
            </a:r>
            <a:endParaRPr kumimoji="0" lang="en-US" sz="2900" b="0" i="0" u="none" strike="noStrike" kern="1200" cap="none" spc="0" normalizeH="0" baseline="0" noProof="0" dirty="0">
              <a:ln>
                <a:noFill/>
              </a:ln>
              <a:solidFill>
                <a:schemeClr val="tx1"/>
              </a:solidFill>
              <a:effectLst/>
              <a:uLnTx/>
              <a:uFillTx/>
              <a:latin typeface="Bookman Old Style" pitchFamily="18" charset="0"/>
            </a:endParaRPr>
          </a:p>
        </p:txBody>
      </p:sp>
      <p:sp>
        <p:nvSpPr>
          <p:cNvPr id="11" name="Content Placeholder 3"/>
          <p:cNvSpPr txBox="1">
            <a:spLocks/>
          </p:cNvSpPr>
          <p:nvPr/>
        </p:nvSpPr>
        <p:spPr>
          <a:xfrm>
            <a:off x="609600" y="4800600"/>
            <a:ext cx="3886200" cy="1600200"/>
          </a:xfrm>
          <a:prstGeom prst="rect">
            <a:avLst/>
          </a:prstGeom>
        </p:spPr>
        <p:txBody>
          <a:bodyPr vert="horz">
            <a:normAutofit/>
          </a:bodyPr>
          <a:lstStyle/>
          <a:p>
            <a:pPr marL="320040" lvl="4" indent="-320040">
              <a:spcBef>
                <a:spcPts val="700"/>
              </a:spcBef>
              <a:buClr>
                <a:schemeClr val="accent2"/>
              </a:buClr>
              <a:buSzPct val="60000"/>
            </a:pPr>
            <a:r>
              <a:rPr lang="en-US" sz="2000" dirty="0" smtClean="0">
                <a:latin typeface="Bookman Old Style" pitchFamily="18" charset="0"/>
              </a:rPr>
              <a:t>Does changing </a:t>
            </a:r>
            <a:r>
              <a:rPr lang="en-US" sz="2000" dirty="0">
                <a:latin typeface="Bookman Old Style" pitchFamily="18" charset="0"/>
              </a:rPr>
              <a:t>location make someone valuable</a:t>
            </a:r>
            <a:r>
              <a:rPr lang="en-US" sz="2000" dirty="0" smtClean="0">
                <a:latin typeface="Bookman Old Style" pitchFamily="18" charset="0"/>
              </a:rPr>
              <a:t>?  </a:t>
            </a:r>
            <a:endParaRPr kumimoji="0" lang="en-US" sz="2900" b="0" i="0" u="none" strike="noStrike" kern="1200" cap="none" spc="0" normalizeH="0" baseline="0" noProof="0" dirty="0">
              <a:ln>
                <a:noFill/>
              </a:ln>
              <a:solidFill>
                <a:schemeClr val="tx1"/>
              </a:solidFill>
              <a:effectLst/>
              <a:uLnTx/>
              <a:uFillTx/>
              <a:latin typeface="Bookman Old Style" pitchFamily="18" charset="0"/>
            </a:endParaRPr>
          </a:p>
        </p:txBody>
      </p:sp>
    </p:spTree>
    <p:custDataLst>
      <p:tags r:id="rId1"/>
    </p:custDataLst>
  </p:cSld>
  <p:clrMapOvr>
    <a:masterClrMapping/>
  </p:clrMapOvr>
  <p:transition advTm="286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bg/>
                                          </p:spTgt>
                                        </p:tgtEl>
                                        <p:attrNameLst>
                                          <p:attrName>style.visibility</p:attrName>
                                        </p:attrNameLst>
                                      </p:cBhvr>
                                      <p:to>
                                        <p:strVal val="visible"/>
                                      </p:to>
                                    </p:set>
                                    <p:anim calcmode="lin" valueType="num">
                                      <p:cBhvr additive="base">
                                        <p:cTn id="2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0" dur="500" fill="hold"/>
                                        <p:tgtEl>
                                          <p:spTgt spid="6">
                                            <p:bg/>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build="allAtOnce" animBg="1"/>
      <p:bldP spid="6" grpId="0" uiExpand="1" build="p" animBg="1"/>
      <p:bldP spid="8" grpId="0" animBg="1"/>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2286000"/>
            <a:ext cx="6477000" cy="1524000"/>
          </a:xfrm>
        </p:spPr>
        <p:txBody>
          <a:bodyPr>
            <a:noAutofit/>
          </a:bodyPr>
          <a:lstStyle/>
          <a:p>
            <a:r>
              <a:rPr lang="en-US" sz="12000" dirty="0" smtClean="0">
                <a:solidFill>
                  <a:schemeClr val="tx1">
                    <a:lumMod val="85000"/>
                    <a:lumOff val="15000"/>
                  </a:schemeClr>
                </a:solidFill>
                <a:latin typeface="Berlin Sans FB Demi" pitchFamily="34" charset="0"/>
              </a:rPr>
              <a:t>abortion </a:t>
            </a:r>
            <a:endParaRPr lang="en-US" sz="12000" dirty="0">
              <a:solidFill>
                <a:schemeClr val="tx1">
                  <a:lumMod val="85000"/>
                  <a:lumOff val="15000"/>
                </a:schemeClr>
              </a:solidFill>
              <a:latin typeface="Berlin Sans FB Demi" pitchFamily="34" charset="0"/>
            </a:endParaRPr>
          </a:p>
        </p:txBody>
      </p:sp>
      <p:sp>
        <p:nvSpPr>
          <p:cNvPr id="4" name="TextBox 3"/>
          <p:cNvSpPr txBox="1"/>
          <p:nvPr/>
        </p:nvSpPr>
        <p:spPr>
          <a:xfrm>
            <a:off x="5791200" y="304800"/>
            <a:ext cx="1015663" cy="2209800"/>
          </a:xfrm>
          <a:prstGeom prst="rect">
            <a:avLst/>
          </a:prstGeom>
          <a:noFill/>
        </p:spPr>
        <p:txBody>
          <a:bodyPr vert="vert270" wrap="square" rtlCol="0">
            <a:spAutoFit/>
          </a:bodyPr>
          <a:lstStyle/>
          <a:p>
            <a:r>
              <a:rPr lang="en-US" sz="5400" dirty="0" smtClean="0">
                <a:latin typeface="Courier New" pitchFamily="49" charset="0"/>
                <a:cs typeface="Courier New" pitchFamily="49" charset="0"/>
              </a:rPr>
              <a:t>fear</a:t>
            </a:r>
          </a:p>
        </p:txBody>
      </p:sp>
      <p:sp>
        <p:nvSpPr>
          <p:cNvPr id="5" name="TextBox 4"/>
          <p:cNvSpPr txBox="1"/>
          <p:nvPr/>
        </p:nvSpPr>
        <p:spPr>
          <a:xfrm>
            <a:off x="6705600" y="609600"/>
            <a:ext cx="861774" cy="1905000"/>
          </a:xfrm>
          <a:prstGeom prst="rect">
            <a:avLst/>
          </a:prstGeom>
          <a:noFill/>
        </p:spPr>
        <p:txBody>
          <a:bodyPr vert="vert270" wrap="square" rtlCol="0">
            <a:spAutoFit/>
          </a:bodyPr>
          <a:lstStyle/>
          <a:p>
            <a:r>
              <a:rPr lang="en-US" sz="4400" dirty="0" smtClean="0">
                <a:latin typeface="Britannic Bold" pitchFamily="34" charset="0"/>
              </a:rPr>
              <a:t>choice</a:t>
            </a:r>
            <a:endParaRPr lang="en-US" sz="4400" dirty="0">
              <a:latin typeface="Britannic Bold" pitchFamily="34" charset="0"/>
            </a:endParaRPr>
          </a:p>
        </p:txBody>
      </p:sp>
      <p:sp>
        <p:nvSpPr>
          <p:cNvPr id="6" name="TextBox 5"/>
          <p:cNvSpPr txBox="1"/>
          <p:nvPr/>
        </p:nvSpPr>
        <p:spPr>
          <a:xfrm>
            <a:off x="3352800" y="1524000"/>
            <a:ext cx="2667000" cy="523220"/>
          </a:xfrm>
          <a:prstGeom prst="rect">
            <a:avLst/>
          </a:prstGeom>
          <a:noFill/>
        </p:spPr>
        <p:txBody>
          <a:bodyPr wrap="square" rtlCol="0">
            <a:spAutoFit/>
          </a:bodyPr>
          <a:lstStyle/>
          <a:p>
            <a:r>
              <a:rPr lang="en-US" sz="2800" dirty="0" smtClean="0">
                <a:latin typeface="Castellar" pitchFamily="18" charset="0"/>
              </a:rPr>
              <a:t>viability</a:t>
            </a:r>
          </a:p>
        </p:txBody>
      </p:sp>
      <p:sp>
        <p:nvSpPr>
          <p:cNvPr id="7" name="TextBox 6"/>
          <p:cNvSpPr txBox="1"/>
          <p:nvPr/>
        </p:nvSpPr>
        <p:spPr>
          <a:xfrm>
            <a:off x="4038600" y="2057400"/>
            <a:ext cx="1828800" cy="523220"/>
          </a:xfrm>
          <a:prstGeom prst="rect">
            <a:avLst/>
          </a:prstGeom>
          <a:noFill/>
        </p:spPr>
        <p:txBody>
          <a:bodyPr wrap="square" rtlCol="0">
            <a:spAutoFit/>
          </a:bodyPr>
          <a:lstStyle/>
          <a:p>
            <a:r>
              <a:rPr lang="en-US" sz="2800" dirty="0" smtClean="0">
                <a:latin typeface="Copperplate Gothic Bold" pitchFamily="34" charset="0"/>
              </a:rPr>
              <a:t>pro-life</a:t>
            </a:r>
            <a:endParaRPr lang="en-US" sz="2800" dirty="0">
              <a:latin typeface="Copperplate Gothic Bold" pitchFamily="34" charset="0"/>
            </a:endParaRPr>
          </a:p>
        </p:txBody>
      </p:sp>
      <p:sp>
        <p:nvSpPr>
          <p:cNvPr id="8" name="TextBox 7"/>
          <p:cNvSpPr txBox="1"/>
          <p:nvPr/>
        </p:nvSpPr>
        <p:spPr>
          <a:xfrm>
            <a:off x="228600" y="1981200"/>
            <a:ext cx="3657600" cy="584775"/>
          </a:xfrm>
          <a:prstGeom prst="rect">
            <a:avLst/>
          </a:prstGeom>
          <a:noFill/>
        </p:spPr>
        <p:txBody>
          <a:bodyPr wrap="square" rtlCol="0">
            <a:spAutoFit/>
          </a:bodyPr>
          <a:lstStyle/>
          <a:p>
            <a:r>
              <a:rPr lang="en-US" sz="3200" dirty="0" smtClean="0">
                <a:latin typeface="Bell MT" pitchFamily="18" charset="0"/>
              </a:rPr>
              <a:t>post abortion stress</a:t>
            </a:r>
            <a:endParaRPr lang="en-US" sz="3200" dirty="0">
              <a:latin typeface="Bell MT" pitchFamily="18" charset="0"/>
            </a:endParaRPr>
          </a:p>
        </p:txBody>
      </p:sp>
      <p:sp>
        <p:nvSpPr>
          <p:cNvPr id="9" name="TextBox 8"/>
          <p:cNvSpPr txBox="1"/>
          <p:nvPr/>
        </p:nvSpPr>
        <p:spPr>
          <a:xfrm>
            <a:off x="2743200" y="3810000"/>
            <a:ext cx="738664" cy="2057400"/>
          </a:xfrm>
          <a:prstGeom prst="rect">
            <a:avLst/>
          </a:prstGeom>
          <a:noFill/>
        </p:spPr>
        <p:txBody>
          <a:bodyPr vert="vert" wrap="square" rtlCol="0">
            <a:spAutoFit/>
          </a:bodyPr>
          <a:lstStyle/>
          <a:p>
            <a:r>
              <a:rPr lang="en-US" sz="3600" dirty="0" smtClean="0">
                <a:latin typeface="Bernard MT Condensed" pitchFamily="18" charset="0"/>
              </a:rPr>
              <a:t>fatherhood</a:t>
            </a:r>
            <a:endParaRPr lang="en-US" sz="3600" dirty="0">
              <a:latin typeface="Bernard MT Condensed" pitchFamily="18" charset="0"/>
            </a:endParaRPr>
          </a:p>
        </p:txBody>
      </p:sp>
      <p:sp>
        <p:nvSpPr>
          <p:cNvPr id="10" name="TextBox 9"/>
          <p:cNvSpPr txBox="1"/>
          <p:nvPr/>
        </p:nvSpPr>
        <p:spPr>
          <a:xfrm>
            <a:off x="3429000" y="3733800"/>
            <a:ext cx="2971800" cy="769441"/>
          </a:xfrm>
          <a:prstGeom prst="rect">
            <a:avLst/>
          </a:prstGeom>
          <a:noFill/>
        </p:spPr>
        <p:txBody>
          <a:bodyPr wrap="square" rtlCol="0">
            <a:spAutoFit/>
          </a:bodyPr>
          <a:lstStyle/>
          <a:p>
            <a:r>
              <a:rPr lang="en-US" sz="4400" b="1" dirty="0" smtClean="0">
                <a:latin typeface="Bradley Hand ITC" pitchFamily="66" charset="0"/>
              </a:rPr>
              <a:t>motherhood</a:t>
            </a:r>
            <a:endParaRPr lang="en-US" sz="4400" b="1" dirty="0">
              <a:latin typeface="Bradley Hand ITC" pitchFamily="66" charset="0"/>
            </a:endParaRPr>
          </a:p>
        </p:txBody>
      </p:sp>
      <p:sp>
        <p:nvSpPr>
          <p:cNvPr id="11" name="TextBox 10"/>
          <p:cNvSpPr txBox="1"/>
          <p:nvPr/>
        </p:nvSpPr>
        <p:spPr>
          <a:xfrm>
            <a:off x="7467600" y="152400"/>
            <a:ext cx="738664" cy="3530263"/>
          </a:xfrm>
          <a:prstGeom prst="rect">
            <a:avLst/>
          </a:prstGeom>
          <a:noFill/>
        </p:spPr>
        <p:txBody>
          <a:bodyPr vert="vert270" wrap="square" rtlCol="0">
            <a:spAutoFit/>
          </a:bodyPr>
          <a:lstStyle/>
          <a:p>
            <a:r>
              <a:rPr lang="en-US" sz="3600" dirty="0" smtClean="0">
                <a:latin typeface="Engravers MT" pitchFamily="18" charset="0"/>
              </a:rPr>
              <a:t>adoption</a:t>
            </a:r>
            <a:endParaRPr lang="en-US" sz="3600" dirty="0">
              <a:latin typeface="Engravers MT" pitchFamily="18" charset="0"/>
            </a:endParaRPr>
          </a:p>
        </p:txBody>
      </p:sp>
      <p:sp>
        <p:nvSpPr>
          <p:cNvPr id="12" name="TextBox 11"/>
          <p:cNvSpPr txBox="1"/>
          <p:nvPr/>
        </p:nvSpPr>
        <p:spPr>
          <a:xfrm>
            <a:off x="6400800" y="3810000"/>
            <a:ext cx="1981200" cy="523220"/>
          </a:xfrm>
          <a:prstGeom prst="rect">
            <a:avLst/>
          </a:prstGeom>
          <a:noFill/>
        </p:spPr>
        <p:txBody>
          <a:bodyPr wrap="square" rtlCol="0">
            <a:spAutoFit/>
          </a:bodyPr>
          <a:lstStyle/>
          <a:p>
            <a:r>
              <a:rPr lang="en-US" sz="2800" dirty="0" smtClean="0">
                <a:latin typeface="Arial Black" pitchFamily="34" charset="0"/>
              </a:rPr>
              <a:t>coercion</a:t>
            </a:r>
            <a:endParaRPr lang="en-US" sz="2800" dirty="0">
              <a:latin typeface="Arial Black" pitchFamily="34" charset="0"/>
            </a:endParaRPr>
          </a:p>
        </p:txBody>
      </p:sp>
      <p:sp>
        <p:nvSpPr>
          <p:cNvPr id="13" name="TextBox 12"/>
          <p:cNvSpPr txBox="1"/>
          <p:nvPr/>
        </p:nvSpPr>
        <p:spPr>
          <a:xfrm>
            <a:off x="381000" y="2667000"/>
            <a:ext cx="1295400" cy="492443"/>
          </a:xfrm>
          <a:prstGeom prst="rect">
            <a:avLst/>
          </a:prstGeom>
          <a:noFill/>
        </p:spPr>
        <p:txBody>
          <a:bodyPr wrap="square" rtlCol="0">
            <a:spAutoFit/>
          </a:bodyPr>
          <a:lstStyle/>
          <a:p>
            <a:r>
              <a:rPr lang="en-US" sz="2600" dirty="0" smtClean="0">
                <a:latin typeface="Lucida Calligraphy" pitchFamily="66" charset="0"/>
              </a:rPr>
              <a:t>legal</a:t>
            </a:r>
            <a:endParaRPr lang="en-US" sz="2600" dirty="0">
              <a:latin typeface="Lucida Calligraphy" pitchFamily="66" charset="0"/>
            </a:endParaRPr>
          </a:p>
        </p:txBody>
      </p:sp>
      <p:sp>
        <p:nvSpPr>
          <p:cNvPr id="14" name="TextBox 13"/>
          <p:cNvSpPr txBox="1"/>
          <p:nvPr/>
        </p:nvSpPr>
        <p:spPr>
          <a:xfrm>
            <a:off x="1905000" y="3810000"/>
            <a:ext cx="923330" cy="2057400"/>
          </a:xfrm>
          <a:prstGeom prst="rect">
            <a:avLst/>
          </a:prstGeom>
          <a:noFill/>
        </p:spPr>
        <p:txBody>
          <a:bodyPr vert="vert" wrap="square" rtlCol="0">
            <a:spAutoFit/>
          </a:bodyPr>
          <a:lstStyle/>
          <a:p>
            <a:r>
              <a:rPr lang="en-US" sz="4800" dirty="0" smtClean="0">
                <a:latin typeface="Freestyle Script" pitchFamily="66" charset="0"/>
              </a:rPr>
              <a:t>morality</a:t>
            </a:r>
            <a:endParaRPr lang="en-US" sz="4800" dirty="0">
              <a:latin typeface="Freestyle Script" pitchFamily="66" charset="0"/>
            </a:endParaRPr>
          </a:p>
        </p:txBody>
      </p:sp>
      <p:sp>
        <p:nvSpPr>
          <p:cNvPr id="15" name="TextBox 14"/>
          <p:cNvSpPr txBox="1"/>
          <p:nvPr/>
        </p:nvSpPr>
        <p:spPr>
          <a:xfrm>
            <a:off x="5486400" y="4343400"/>
            <a:ext cx="2819400" cy="523220"/>
          </a:xfrm>
          <a:prstGeom prst="rect">
            <a:avLst/>
          </a:prstGeom>
          <a:noFill/>
        </p:spPr>
        <p:txBody>
          <a:bodyPr wrap="square" rtlCol="0">
            <a:spAutoFit/>
          </a:bodyPr>
          <a:lstStyle/>
          <a:p>
            <a:r>
              <a:rPr lang="en-US" sz="2800" i="1" dirty="0" smtClean="0">
                <a:latin typeface="Lucida Console" pitchFamily="49" charset="0"/>
              </a:rPr>
              <a:t>Roe v. Wade</a:t>
            </a:r>
            <a:endParaRPr lang="en-US" sz="2800" i="1" dirty="0">
              <a:latin typeface="Lucida Console" pitchFamily="49" charset="0"/>
            </a:endParaRPr>
          </a:p>
        </p:txBody>
      </p:sp>
      <p:sp>
        <p:nvSpPr>
          <p:cNvPr id="16" name="TextBox 15"/>
          <p:cNvSpPr txBox="1"/>
          <p:nvPr/>
        </p:nvSpPr>
        <p:spPr>
          <a:xfrm>
            <a:off x="8305800" y="762000"/>
            <a:ext cx="615553" cy="1447800"/>
          </a:xfrm>
          <a:prstGeom prst="rect">
            <a:avLst/>
          </a:prstGeom>
          <a:noFill/>
        </p:spPr>
        <p:txBody>
          <a:bodyPr vert="vert270" wrap="square" rtlCol="0">
            <a:spAutoFit/>
          </a:bodyPr>
          <a:lstStyle/>
          <a:p>
            <a:r>
              <a:rPr lang="en-US" sz="2800" dirty="0" smtClean="0">
                <a:latin typeface="Bodoni MT Black" pitchFamily="18" charset="0"/>
              </a:rPr>
              <a:t>1973</a:t>
            </a:r>
            <a:endParaRPr lang="en-US" sz="2800" dirty="0">
              <a:latin typeface="Bodoni MT Black" pitchFamily="18" charset="0"/>
            </a:endParaRPr>
          </a:p>
        </p:txBody>
      </p:sp>
      <p:sp>
        <p:nvSpPr>
          <p:cNvPr id="17" name="TextBox 16"/>
          <p:cNvSpPr txBox="1"/>
          <p:nvPr/>
        </p:nvSpPr>
        <p:spPr>
          <a:xfrm>
            <a:off x="5029200" y="1066800"/>
            <a:ext cx="914400" cy="461665"/>
          </a:xfrm>
          <a:prstGeom prst="rect">
            <a:avLst/>
          </a:prstGeom>
          <a:noFill/>
        </p:spPr>
        <p:txBody>
          <a:bodyPr wrap="square" rtlCol="0">
            <a:spAutoFit/>
          </a:bodyPr>
          <a:lstStyle/>
          <a:p>
            <a:r>
              <a:rPr lang="en-US" sz="2400" dirty="0" smtClean="0">
                <a:latin typeface="Maiandra GD" pitchFamily="34" charset="0"/>
              </a:rPr>
              <a:t>clinic</a:t>
            </a:r>
            <a:endParaRPr lang="en-US" sz="2400" dirty="0">
              <a:latin typeface="Maiandra GD" pitchFamily="34" charset="0"/>
            </a:endParaRPr>
          </a:p>
        </p:txBody>
      </p:sp>
      <p:sp>
        <p:nvSpPr>
          <p:cNvPr id="18" name="TextBox 17"/>
          <p:cNvSpPr txBox="1"/>
          <p:nvPr/>
        </p:nvSpPr>
        <p:spPr>
          <a:xfrm>
            <a:off x="1905000" y="1524000"/>
            <a:ext cx="1295400" cy="523220"/>
          </a:xfrm>
          <a:prstGeom prst="rect">
            <a:avLst/>
          </a:prstGeom>
          <a:noFill/>
        </p:spPr>
        <p:txBody>
          <a:bodyPr wrap="square" rtlCol="0">
            <a:spAutoFit/>
          </a:bodyPr>
          <a:lstStyle/>
          <a:p>
            <a:r>
              <a:rPr lang="en-US" sz="2800" dirty="0" smtClean="0">
                <a:latin typeface="Gloucester MT Extra Condensed" pitchFamily="18" charset="0"/>
              </a:rPr>
              <a:t>abortionist</a:t>
            </a:r>
          </a:p>
        </p:txBody>
      </p:sp>
      <p:sp>
        <p:nvSpPr>
          <p:cNvPr id="19" name="TextBox 18"/>
          <p:cNvSpPr txBox="1"/>
          <p:nvPr/>
        </p:nvSpPr>
        <p:spPr>
          <a:xfrm>
            <a:off x="3505200" y="4800600"/>
            <a:ext cx="1752600" cy="461665"/>
          </a:xfrm>
          <a:prstGeom prst="rect">
            <a:avLst/>
          </a:prstGeom>
          <a:noFill/>
        </p:spPr>
        <p:txBody>
          <a:bodyPr wrap="square" rtlCol="0">
            <a:spAutoFit/>
          </a:bodyPr>
          <a:lstStyle/>
          <a:p>
            <a:r>
              <a:rPr lang="en-US" sz="2400" dirty="0" smtClean="0">
                <a:latin typeface="Bookman Old Style" pitchFamily="18" charset="0"/>
              </a:rPr>
              <a:t>regulation</a:t>
            </a:r>
            <a:endParaRPr lang="en-US" sz="2400" dirty="0">
              <a:latin typeface="Bookman Old Style" pitchFamily="18" charset="0"/>
            </a:endParaRPr>
          </a:p>
        </p:txBody>
      </p:sp>
      <p:sp>
        <p:nvSpPr>
          <p:cNvPr id="20" name="TextBox 19"/>
          <p:cNvSpPr txBox="1"/>
          <p:nvPr/>
        </p:nvSpPr>
        <p:spPr>
          <a:xfrm>
            <a:off x="3505200" y="4267200"/>
            <a:ext cx="1981200" cy="646331"/>
          </a:xfrm>
          <a:prstGeom prst="rect">
            <a:avLst/>
          </a:prstGeom>
          <a:noFill/>
        </p:spPr>
        <p:txBody>
          <a:bodyPr wrap="square" rtlCol="0">
            <a:spAutoFit/>
          </a:bodyPr>
          <a:lstStyle/>
          <a:p>
            <a:r>
              <a:rPr lang="en-US" sz="3600" i="1" dirty="0" smtClean="0">
                <a:latin typeface="Freestyle Script" pitchFamily="66" charset="0"/>
              </a:rPr>
              <a:t>Doe v. Bolton</a:t>
            </a:r>
            <a:endParaRPr lang="en-US" sz="3600" i="1" dirty="0">
              <a:latin typeface="Freestyle Script" pitchFamily="66" charset="0"/>
            </a:endParaRPr>
          </a:p>
        </p:txBody>
      </p:sp>
      <p:pic>
        <p:nvPicPr>
          <p:cNvPr id="21" name="Picture 20" descr="Pope Francis.jpg"/>
          <p:cNvPicPr>
            <a:picLocks noChangeAspect="1"/>
          </p:cNvPicPr>
          <p:nvPr/>
        </p:nvPicPr>
        <p:blipFill>
          <a:blip r:embed="rId2" cstate="print"/>
          <a:stretch>
            <a:fillRect/>
          </a:stretch>
        </p:blipFill>
        <p:spPr>
          <a:xfrm>
            <a:off x="304800" y="304800"/>
            <a:ext cx="8619118" cy="5943600"/>
          </a:xfrm>
          <a:prstGeom prst="rect">
            <a:avLst/>
          </a:prstGeom>
        </p:spPr>
      </p:pic>
    </p:spTree>
  </p:cSld>
  <p:clrMapOvr>
    <a:masterClrMapping/>
  </p:clrMapOvr>
  <p:transition advTm="20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 name="Picture 33" descr="C:\Documents and Settings\johanna.coughlin\Local Settings\Temporary Internet Files\Content.IE5\B213U80H\MC900000933[1].wmf"/>
          <p:cNvPicPr>
            <a:picLocks noChangeAspect="1" noChangeArrowheads="1"/>
          </p:cNvPicPr>
          <p:nvPr/>
        </p:nvPicPr>
        <p:blipFill>
          <a:blip r:embed="rId2" cstate="print"/>
          <a:srcRect/>
          <a:stretch>
            <a:fillRect/>
          </a:stretch>
        </p:blipFill>
        <p:spPr bwMode="auto">
          <a:xfrm>
            <a:off x="4101759" y="457200"/>
            <a:ext cx="4773579" cy="3505200"/>
          </a:xfrm>
          <a:prstGeom prst="rect">
            <a:avLst/>
          </a:prstGeom>
          <a:noFill/>
        </p:spPr>
      </p:pic>
      <p:pic>
        <p:nvPicPr>
          <p:cNvPr id="1073" name="Picture 49" descr="C:\Documents and Settings\johanna.coughlin\Local Settings\Temporary Internet Files\Content.IE5\PGW1MN80\MC900434816[1].png"/>
          <p:cNvPicPr>
            <a:picLocks noChangeAspect="1" noChangeArrowheads="1"/>
          </p:cNvPicPr>
          <p:nvPr/>
        </p:nvPicPr>
        <p:blipFill>
          <a:blip r:embed="rId3" cstate="print"/>
          <a:srcRect/>
          <a:stretch>
            <a:fillRect/>
          </a:stretch>
        </p:blipFill>
        <p:spPr bwMode="auto">
          <a:xfrm>
            <a:off x="533400" y="1981200"/>
            <a:ext cx="4419372" cy="4419372"/>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1|3|2.2|2.4|1.9"/>
</p:tagLst>
</file>

<file path=ppt/tags/tag10.xml><?xml version="1.0" encoding="utf-8"?>
<p:tagLst xmlns:a="http://schemas.openxmlformats.org/drawingml/2006/main" xmlns:r="http://schemas.openxmlformats.org/officeDocument/2006/relationships" xmlns:p="http://schemas.openxmlformats.org/presentationml/2006/main">
  <p:tag name="TIMING" val="|1.5|3|1.1"/>
</p:tagLst>
</file>

<file path=ppt/tags/tag11.xml><?xml version="1.0" encoding="utf-8"?>
<p:tagLst xmlns:a="http://schemas.openxmlformats.org/drawingml/2006/main" xmlns:r="http://schemas.openxmlformats.org/officeDocument/2006/relationships" xmlns:p="http://schemas.openxmlformats.org/presentationml/2006/main">
  <p:tag name="TIMING" val="|5.8|3.9|3.6"/>
</p:tagLst>
</file>

<file path=ppt/tags/tag12.xml><?xml version="1.0" encoding="utf-8"?>
<p:tagLst xmlns:a="http://schemas.openxmlformats.org/drawingml/2006/main" xmlns:r="http://schemas.openxmlformats.org/officeDocument/2006/relationships" xmlns:p="http://schemas.openxmlformats.org/presentationml/2006/main">
  <p:tag name="TIMING" val="|3|2|3.3|2.6|2.5|4.1|4.3|4.4"/>
</p:tagLst>
</file>

<file path=ppt/tags/tag13.xml><?xml version="1.0" encoding="utf-8"?>
<p:tagLst xmlns:a="http://schemas.openxmlformats.org/drawingml/2006/main" xmlns:r="http://schemas.openxmlformats.org/officeDocument/2006/relationships" xmlns:p="http://schemas.openxmlformats.org/presentationml/2006/main">
  <p:tag name="TIMING" val="|0.7|7.5|3.8"/>
</p:tagLst>
</file>

<file path=ppt/tags/tag14.xml><?xml version="1.0" encoding="utf-8"?>
<p:tagLst xmlns:a="http://schemas.openxmlformats.org/drawingml/2006/main" xmlns:r="http://schemas.openxmlformats.org/officeDocument/2006/relationships" xmlns:p="http://schemas.openxmlformats.org/presentationml/2006/main">
  <p:tag name="TIMING" val="|4.4|3.3"/>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16.xml><?xml version="1.0" encoding="utf-8"?>
<p:tagLst xmlns:a="http://schemas.openxmlformats.org/drawingml/2006/main" xmlns:r="http://schemas.openxmlformats.org/officeDocument/2006/relationships" xmlns:p="http://schemas.openxmlformats.org/presentationml/2006/main">
  <p:tag name="TIMING" val="|2.7|3.3|2.8|3.2"/>
</p:tagLst>
</file>

<file path=ppt/tags/tag17.xml><?xml version="1.0" encoding="utf-8"?>
<p:tagLst xmlns:a="http://schemas.openxmlformats.org/drawingml/2006/main" xmlns:r="http://schemas.openxmlformats.org/officeDocument/2006/relationships" xmlns:p="http://schemas.openxmlformats.org/presentationml/2006/main">
  <p:tag name="TIMING" val="|1.8"/>
</p:tagLst>
</file>

<file path=ppt/tags/tag18.xml><?xml version="1.0" encoding="utf-8"?>
<p:tagLst xmlns:a="http://schemas.openxmlformats.org/drawingml/2006/main" xmlns:r="http://schemas.openxmlformats.org/officeDocument/2006/relationships" xmlns:p="http://schemas.openxmlformats.org/presentationml/2006/main">
  <p:tag name="TIMING" val="|1.1|4.8|1.8|1.5|1.2|1.1|1.2|1.1|1.1|1.1|1|1.1|1.2"/>
</p:tagLst>
</file>

<file path=ppt/tags/tag19.xml><?xml version="1.0" encoding="utf-8"?>
<p:tagLst xmlns:a="http://schemas.openxmlformats.org/drawingml/2006/main" xmlns:r="http://schemas.openxmlformats.org/officeDocument/2006/relationships" xmlns:p="http://schemas.openxmlformats.org/presentationml/2006/main">
  <p:tag name="TIMING" val="|1.4|1.8|1.8|3.5|3|2.6|3.6|3.2|3.1|2.1|2.5"/>
</p:tagLst>
</file>

<file path=ppt/tags/tag2.xml><?xml version="1.0" encoding="utf-8"?>
<p:tagLst xmlns:a="http://schemas.openxmlformats.org/drawingml/2006/main" xmlns:r="http://schemas.openxmlformats.org/officeDocument/2006/relationships" xmlns:p="http://schemas.openxmlformats.org/presentationml/2006/main">
  <p:tag name="TIMING" val="|3|1.5|2|1.7|2.6|2.9|4.9|3"/>
</p:tagLst>
</file>

<file path=ppt/tags/tag3.xml><?xml version="1.0" encoding="utf-8"?>
<p:tagLst xmlns:a="http://schemas.openxmlformats.org/drawingml/2006/main" xmlns:r="http://schemas.openxmlformats.org/officeDocument/2006/relationships" xmlns:p="http://schemas.openxmlformats.org/presentationml/2006/main">
  <p:tag name="TIMING" val="|2.1|7.8|3.4|2"/>
</p:tagLst>
</file>

<file path=ppt/tags/tag4.xml><?xml version="1.0" encoding="utf-8"?>
<p:tagLst xmlns:a="http://schemas.openxmlformats.org/drawingml/2006/main" xmlns:r="http://schemas.openxmlformats.org/officeDocument/2006/relationships" xmlns:p="http://schemas.openxmlformats.org/presentationml/2006/main">
  <p:tag name="TIMING" val="|1.6|1.6|1.8"/>
</p:tagLst>
</file>

<file path=ppt/tags/tag5.xml><?xml version="1.0" encoding="utf-8"?>
<p:tagLst xmlns:a="http://schemas.openxmlformats.org/drawingml/2006/main" xmlns:r="http://schemas.openxmlformats.org/officeDocument/2006/relationships" xmlns:p="http://schemas.openxmlformats.org/presentationml/2006/main">
  <p:tag name="TIMING" val="|12.3"/>
</p:tagLst>
</file>

<file path=ppt/tags/tag6.xml><?xml version="1.0" encoding="utf-8"?>
<p:tagLst xmlns:a="http://schemas.openxmlformats.org/drawingml/2006/main" xmlns:r="http://schemas.openxmlformats.org/officeDocument/2006/relationships" xmlns:p="http://schemas.openxmlformats.org/presentationml/2006/main">
  <p:tag name="TIMING" val="|1.5|1.1|0.8|0.9|0.9|0.8"/>
</p:tagLst>
</file>

<file path=ppt/tags/tag7.xml><?xml version="1.0" encoding="utf-8"?>
<p:tagLst xmlns:a="http://schemas.openxmlformats.org/drawingml/2006/main" xmlns:r="http://schemas.openxmlformats.org/officeDocument/2006/relationships" xmlns:p="http://schemas.openxmlformats.org/presentationml/2006/main">
  <p:tag name="TIMING" val="|2|2.2|2|1.8"/>
</p:tagLst>
</file>

<file path=ppt/tags/tag8.xml><?xml version="1.0" encoding="utf-8"?>
<p:tagLst xmlns:a="http://schemas.openxmlformats.org/drawingml/2006/main" xmlns:r="http://schemas.openxmlformats.org/officeDocument/2006/relationships" xmlns:p="http://schemas.openxmlformats.org/presentationml/2006/main">
  <p:tag name="TIMING" val="|1.8"/>
</p:tagLst>
</file>

<file path=ppt/tags/tag9.xml><?xml version="1.0" encoding="utf-8"?>
<p:tagLst xmlns:a="http://schemas.openxmlformats.org/drawingml/2006/main" xmlns:r="http://schemas.openxmlformats.org/officeDocument/2006/relationships" xmlns:p="http://schemas.openxmlformats.org/presentationml/2006/main">
  <p:tag name="TIMING" val="|1.8|2.4|1.8|2.2|2|1.6|1.5|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6435</TotalTime>
  <Words>1643</Words>
  <Application>Microsoft Office PowerPoint</Application>
  <PresentationFormat>On-screen Show (4:3)</PresentationFormat>
  <Paragraphs>264</Paragraphs>
  <Slides>37</Slides>
  <Notes>2</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Concourse</vt:lpstr>
      <vt:lpstr>The Good News about Life</vt:lpstr>
      <vt:lpstr>PowerPoint Presentation</vt:lpstr>
      <vt:lpstr>PowerPoint Presentation</vt:lpstr>
      <vt:lpstr>PowerPoint Presentation</vt:lpstr>
      <vt:lpstr>PowerPoint Presentation</vt:lpstr>
      <vt:lpstr>PowerPoint Presentation</vt:lpstr>
      <vt:lpstr>The only differences between a zygote or an embryo and you today are:</vt:lpstr>
      <vt:lpstr>abortion </vt:lpstr>
      <vt:lpstr>PowerPoint Presentation</vt:lpstr>
      <vt:lpstr>The “Who?” of Abortion</vt:lpstr>
      <vt:lpstr>The “Who?” of Abortion</vt:lpstr>
      <vt:lpstr>The “When?” of Abortion</vt:lpstr>
      <vt:lpstr>PowerPoint Presentation</vt:lpstr>
      <vt:lpstr>The “How?” of Abortion</vt:lpstr>
      <vt:lpstr>Abortion </vt:lpstr>
      <vt:lpstr>The “Tough” Questions</vt:lpstr>
      <vt:lpstr>PowerPoint Presentation</vt:lpstr>
      <vt:lpstr>PowerPoint Presentation</vt:lpstr>
      <vt:lpstr>PowerPoint Presentation</vt:lpstr>
      <vt:lpstr>Post Abortion Stress</vt:lpstr>
      <vt:lpstr>“the greatest destroyer of peace today is abortion”</vt:lpstr>
      <vt:lpstr>CHASTITY</vt:lpstr>
      <vt:lpstr>PowerPoint Presentation</vt:lpstr>
      <vt:lpstr>The Bible, Creation, &amp; Sexuality</vt:lpstr>
      <vt:lpstr>PowerPoint Presentation</vt:lpstr>
      <vt:lpstr>“do you take this woman . . .?”</vt:lpstr>
      <vt:lpstr>PowerPoint Presentation</vt:lpstr>
      <vt:lpstr>PowerPoint Presentation</vt:lpstr>
      <vt:lpstr>There is no casual sex . . . </vt:lpstr>
      <vt:lpstr>PowerPoint Presentation</vt:lpstr>
      <vt:lpstr>What about “Safe Sex”? Instead: Save Sex</vt:lpstr>
      <vt:lpstr>True Love Waits </vt:lpstr>
      <vt:lpstr>Why Chastity?</vt:lpstr>
      <vt:lpstr>Modesty – bring back the grace</vt:lpstr>
      <vt:lpstr>made a mistake?          thank God for forgiveness!</vt:lpstr>
      <vt:lpstr>PowerPoint Presentation</vt:lpstr>
      <vt:lpstr>PowerPoint Presentation</vt:lpstr>
    </vt:vector>
  </TitlesOfParts>
  <Company>Archdiocese of Batimore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Love &amp;  Self-Respect</dc:title>
  <dc:creator>johanna.coughlin</dc:creator>
  <cp:lastModifiedBy>Coughlin, Johanna</cp:lastModifiedBy>
  <cp:revision>269</cp:revision>
  <dcterms:created xsi:type="dcterms:W3CDTF">2011-06-24T00:32:18Z</dcterms:created>
  <dcterms:modified xsi:type="dcterms:W3CDTF">2013-06-20T23:02:43Z</dcterms:modified>
</cp:coreProperties>
</file>