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3" r:id="rId5"/>
    <p:sldId id="260" r:id="rId6"/>
    <p:sldId id="264" r:id="rId7"/>
    <p:sldId id="261" r:id="rId8"/>
    <p:sldId id="265" r:id="rId9"/>
    <p:sldId id="262" r:id="rId10"/>
    <p:sldId id="266" r:id="rId11"/>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005A"/>
    <a:srgbClr val="FF99CC"/>
    <a:srgbClr val="FF3399"/>
    <a:srgbClr val="FFCCCC"/>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2" y="57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921419-B498-44BB-8C37-21E19D5CA482}" type="datetimeFigureOut">
              <a:rPr lang="en-US" smtClean="0"/>
              <a:pPr/>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99EB0-A540-4F6C-8B5B-06A9AB2184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21419-B498-44BB-8C37-21E19D5CA482}" type="datetimeFigureOut">
              <a:rPr lang="en-US" smtClean="0"/>
              <a:pPr/>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99EB0-A540-4F6C-8B5B-06A9AB2184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21419-B498-44BB-8C37-21E19D5CA482}" type="datetimeFigureOut">
              <a:rPr lang="en-US" smtClean="0"/>
              <a:pPr/>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99EB0-A540-4F6C-8B5B-06A9AB2184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21419-B498-44BB-8C37-21E19D5CA482}" type="datetimeFigureOut">
              <a:rPr lang="en-US" smtClean="0"/>
              <a:pPr/>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99EB0-A540-4F6C-8B5B-06A9AB2184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921419-B498-44BB-8C37-21E19D5CA482}" type="datetimeFigureOut">
              <a:rPr lang="en-US" smtClean="0"/>
              <a:pPr/>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B99EB0-A540-4F6C-8B5B-06A9AB2184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921419-B498-44BB-8C37-21E19D5CA482}" type="datetimeFigureOut">
              <a:rPr lang="en-US" smtClean="0"/>
              <a:pPr/>
              <a:t>4/23/2012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99EB0-A540-4F6C-8B5B-06A9AB2184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921419-B498-44BB-8C37-21E19D5CA482}" type="datetimeFigureOut">
              <a:rPr lang="en-US" smtClean="0"/>
              <a:pPr/>
              <a:t>4/23/2012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B99EB0-A540-4F6C-8B5B-06A9AB2184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921419-B498-44BB-8C37-21E19D5CA482}" type="datetimeFigureOut">
              <a:rPr lang="en-US" smtClean="0"/>
              <a:pPr/>
              <a:t>4/23/2012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B99EB0-A540-4F6C-8B5B-06A9AB2184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21419-B498-44BB-8C37-21E19D5CA482}" type="datetimeFigureOut">
              <a:rPr lang="en-US" smtClean="0"/>
              <a:pPr/>
              <a:t>4/23/2012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B99EB0-A540-4F6C-8B5B-06A9AB2184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21419-B498-44BB-8C37-21E19D5CA482}" type="datetimeFigureOut">
              <a:rPr lang="en-US" smtClean="0"/>
              <a:pPr/>
              <a:t>4/23/2012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99EB0-A540-4F6C-8B5B-06A9AB2184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21419-B498-44BB-8C37-21E19D5CA482}" type="datetimeFigureOut">
              <a:rPr lang="en-US" smtClean="0"/>
              <a:pPr/>
              <a:t>4/23/2012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B99EB0-A540-4F6C-8B5B-06A9AB2184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1921419-B498-44BB-8C37-21E19D5CA482}" type="datetimeFigureOut">
              <a:rPr lang="en-US" smtClean="0"/>
              <a:pPr/>
              <a:t>4/23/2012</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DB99EB0-A540-4F6C-8B5B-06A9AB2184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hyperlink" Target="http://www.archbalt.org/family-life/respect-life/spiritual-adoption/"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hyperlink" Target="http://www.archbalt.org/family-life/respect-life/spiritual-adoption/" TargetMode="Externa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www.archbalt.org/family-life/respect-life/spiritual-adoption/" TargetMode="External"/><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hyperlink" Target="http://www.archbalt.org/family-life/respect-life/spiritual-adoption/"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www.archbalt.org/family-life/respect-life/spiritual-adoption/" TargetMode="External"/><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www.archbalt.org/family-life/respect-life/spiritual-adoption/" TargetMode="External"/><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6.gif"/><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hyperlink" Target="http://www.archbalt.org/family-life/respect-life/spiritual-adoption/"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www.archbalt.org/family-life/respect-life/spiritual-adoption/" TargetMode="External"/><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www.archbalt.org/family-life/respect-life/spiritual-adoption/" TargetMode="External"/><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www.archbalt.org/family-life/respect-life/spiritual-adoption/" TargetMode="External"/><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95400" cy="9144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OneCell crop 2x2 lmb"/>
          <p:cNvPicPr>
            <a:picLocks noChangeAspect="1" noChangeArrowheads="1"/>
          </p:cNvPicPr>
          <p:nvPr/>
        </p:nvPicPr>
        <p:blipFill>
          <a:blip r:embed="rId2" cstate="print"/>
          <a:srcRect/>
          <a:stretch>
            <a:fillRect/>
          </a:stretch>
        </p:blipFill>
        <p:spPr bwMode="auto">
          <a:xfrm>
            <a:off x="304800" y="152400"/>
            <a:ext cx="609600" cy="609600"/>
          </a:xfrm>
          <a:prstGeom prst="rect">
            <a:avLst/>
          </a:prstGeom>
          <a:noFill/>
          <a:ln w="57150">
            <a:solidFill>
              <a:schemeClr val="accent1">
                <a:lumMod val="50000"/>
              </a:schemeClr>
            </a:solidFill>
          </a:ln>
        </p:spPr>
      </p:pic>
      <p:pic>
        <p:nvPicPr>
          <p:cNvPr id="3" name="Picture 3" descr="Month1LMB 2x2"/>
          <p:cNvPicPr>
            <a:picLocks noChangeAspect="1" noChangeArrowheads="1"/>
          </p:cNvPicPr>
          <p:nvPr/>
        </p:nvPicPr>
        <p:blipFill>
          <a:blip r:embed="rId3" cstate="print">
            <a:grayscl/>
          </a:blip>
          <a:srcRect/>
          <a:stretch>
            <a:fillRect/>
          </a:stretch>
        </p:blipFill>
        <p:spPr bwMode="auto">
          <a:xfrm>
            <a:off x="304800" y="914400"/>
            <a:ext cx="685799"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4" descr="Month2 lmb 2x2"/>
          <p:cNvPicPr>
            <a:picLocks noChangeAspect="1" noChangeArrowheads="1"/>
          </p:cNvPicPr>
          <p:nvPr/>
        </p:nvPicPr>
        <p:blipFill>
          <a:blip r:embed="rId4" cstate="print">
            <a:grayscl/>
          </a:blip>
          <a:srcRect/>
          <a:stretch>
            <a:fillRect/>
          </a:stretch>
        </p:blipFill>
        <p:spPr bwMode="auto">
          <a:xfrm>
            <a:off x="304800" y="1752600"/>
            <a:ext cx="724514"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descr="H:\PostersPhotEdi + Use\month3lmb 2x2.jpg"/>
          <p:cNvPicPr>
            <a:picLocks noChangeAspect="1" noChangeArrowheads="1"/>
          </p:cNvPicPr>
          <p:nvPr/>
        </p:nvPicPr>
        <p:blipFill>
          <a:blip r:embed="rId5" cstate="print">
            <a:grayscl/>
          </a:blip>
          <a:srcRect/>
          <a:stretch>
            <a:fillRect/>
          </a:stretch>
        </p:blipFill>
        <p:spPr bwMode="auto">
          <a:xfrm>
            <a:off x="304800" y="2590800"/>
            <a:ext cx="609600" cy="693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6" descr="month4lmb 2x2"/>
          <p:cNvPicPr>
            <a:picLocks noChangeAspect="1" noChangeArrowheads="1"/>
          </p:cNvPicPr>
          <p:nvPr/>
        </p:nvPicPr>
        <p:blipFill>
          <a:blip r:embed="rId6" cstate="print">
            <a:grayscl/>
          </a:blip>
          <a:srcRect/>
          <a:stretch>
            <a:fillRect/>
          </a:stretch>
        </p:blipFill>
        <p:spPr bwMode="auto">
          <a:xfrm>
            <a:off x="304800" y="3429000"/>
            <a:ext cx="744454"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7" descr="H:\PostersPhotEdi + Use\month5lmb 2x2.jpg"/>
          <p:cNvPicPr>
            <a:picLocks noChangeAspect="1" noChangeArrowheads="1"/>
          </p:cNvPicPr>
          <p:nvPr/>
        </p:nvPicPr>
        <p:blipFill>
          <a:blip r:embed="rId7" cstate="print">
            <a:grayscl/>
          </a:blip>
          <a:srcRect/>
          <a:stretch>
            <a:fillRect/>
          </a:stretch>
        </p:blipFill>
        <p:spPr bwMode="auto">
          <a:xfrm>
            <a:off x="304800" y="4419600"/>
            <a:ext cx="70236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descr="H:\PostersPhotEdi + Use\Month6lmb 2x2.jpg"/>
          <p:cNvPicPr>
            <a:picLocks noChangeAspect="1" noChangeArrowheads="1"/>
          </p:cNvPicPr>
          <p:nvPr/>
        </p:nvPicPr>
        <p:blipFill>
          <a:blip r:embed="rId8" cstate="print">
            <a:grayscl/>
          </a:blip>
          <a:srcRect/>
          <a:stretch>
            <a:fillRect/>
          </a:stretch>
        </p:blipFill>
        <p:spPr bwMode="auto">
          <a:xfrm>
            <a:off x="228600" y="5181600"/>
            <a:ext cx="789895"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9" descr="H:\PostersPhotEdi + Use\Month7lmb 2x2.jpg"/>
          <p:cNvPicPr>
            <a:picLocks noChangeAspect="1" noChangeArrowheads="1"/>
          </p:cNvPicPr>
          <p:nvPr/>
        </p:nvPicPr>
        <p:blipFill>
          <a:blip r:embed="rId9" cstate="print">
            <a:grayscl/>
          </a:blip>
          <a:srcRect/>
          <a:stretch>
            <a:fillRect/>
          </a:stretch>
        </p:blipFill>
        <p:spPr bwMode="auto">
          <a:xfrm>
            <a:off x="152400" y="6019800"/>
            <a:ext cx="946220"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10" descr="Month8lmb 2x2"/>
          <p:cNvPicPr>
            <a:picLocks noChangeAspect="1" noChangeArrowheads="1"/>
          </p:cNvPicPr>
          <p:nvPr/>
        </p:nvPicPr>
        <p:blipFill>
          <a:blip r:embed="rId10" cstate="print">
            <a:grayscl/>
          </a:blip>
          <a:srcRect/>
          <a:stretch>
            <a:fillRect/>
          </a:stretch>
        </p:blipFill>
        <p:spPr bwMode="auto">
          <a:xfrm>
            <a:off x="228600" y="6934200"/>
            <a:ext cx="773723"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Christmas 2009 035.JPG"/>
          <p:cNvPicPr>
            <a:picLocks noChangeAspect="1"/>
          </p:cNvPicPr>
          <p:nvPr/>
        </p:nvPicPr>
        <p:blipFill>
          <a:blip r:embed="rId11" cstate="print">
            <a:grayscl/>
          </a:blip>
          <a:srcRect l="45556" t="14444" r="31111" b="55926"/>
          <a:stretch>
            <a:fillRect/>
          </a:stretch>
        </p:blipFill>
        <p:spPr>
          <a:xfrm rot="5400000">
            <a:off x="208643" y="8020957"/>
            <a:ext cx="838200" cy="798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descr="OneCell crop 2x2 lmb"/>
          <p:cNvPicPr>
            <a:picLocks noChangeAspect="1" noChangeArrowheads="1"/>
          </p:cNvPicPr>
          <p:nvPr/>
        </p:nvPicPr>
        <p:blipFill>
          <a:blip r:embed="rId2" cstate="print"/>
          <a:srcRect/>
          <a:stretch>
            <a:fillRect/>
          </a:stretch>
        </p:blipFill>
        <p:spPr bwMode="auto">
          <a:xfrm>
            <a:off x="1524000" y="228600"/>
            <a:ext cx="1905000" cy="1905000"/>
          </a:xfrm>
          <a:prstGeom prst="rect">
            <a:avLst/>
          </a:prstGeom>
          <a:noFill/>
          <a:ln w="57150">
            <a:solidFill>
              <a:schemeClr val="accent1">
                <a:lumMod val="50000"/>
              </a:schemeClr>
            </a:solidFill>
          </a:ln>
        </p:spPr>
      </p:pic>
      <p:sp>
        <p:nvSpPr>
          <p:cNvPr id="14" name="TextBox 13"/>
          <p:cNvSpPr txBox="1"/>
          <p:nvPr/>
        </p:nvSpPr>
        <p:spPr>
          <a:xfrm>
            <a:off x="3581400" y="457200"/>
            <a:ext cx="2895600" cy="1384995"/>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3600" dirty="0" smtClean="0">
                <a:solidFill>
                  <a:schemeClr val="accent1">
                    <a:lumMod val="50000"/>
                  </a:schemeClr>
                </a:solidFill>
                <a:latin typeface="Kristen ITC" pitchFamily="66" charset="0"/>
              </a:rPr>
              <a:t>Day 1:</a:t>
            </a:r>
          </a:p>
          <a:p>
            <a:pPr algn="ctr"/>
            <a:endParaRPr lang="en-US" sz="1200" dirty="0" smtClean="0">
              <a:solidFill>
                <a:schemeClr val="accent1">
                  <a:lumMod val="50000"/>
                </a:schemeClr>
              </a:solidFill>
              <a:latin typeface="Kristen ITC" pitchFamily="66" charset="0"/>
            </a:endParaRPr>
          </a:p>
          <a:p>
            <a:pPr algn="ctr"/>
            <a:r>
              <a:rPr lang="en-US" sz="3600" dirty="0" smtClean="0">
                <a:solidFill>
                  <a:schemeClr val="accent1">
                    <a:lumMod val="50000"/>
                  </a:schemeClr>
                </a:solidFill>
                <a:latin typeface="Kristen ITC" pitchFamily="66" charset="0"/>
              </a:rPr>
              <a:t>Life Begins!</a:t>
            </a:r>
            <a:endParaRPr lang="en-US" sz="3600" dirty="0">
              <a:solidFill>
                <a:schemeClr val="accent1">
                  <a:lumMod val="50000"/>
                </a:schemeClr>
              </a:solidFill>
              <a:latin typeface="Kristen ITC" pitchFamily="66" charset="0"/>
            </a:endParaRPr>
          </a:p>
        </p:txBody>
      </p:sp>
      <p:sp>
        <p:nvSpPr>
          <p:cNvPr id="15" name="TextBox 14"/>
          <p:cNvSpPr txBox="1"/>
          <p:nvPr/>
        </p:nvSpPr>
        <p:spPr>
          <a:xfrm>
            <a:off x="1600200" y="2819400"/>
            <a:ext cx="4876800" cy="1477328"/>
          </a:xfrm>
          <a:prstGeom prst="rect">
            <a:avLst/>
          </a:prstGeom>
          <a:noFill/>
        </p:spPr>
        <p:txBody>
          <a:bodyPr wrap="square" rtlCol="0">
            <a:spAutoFit/>
          </a:bodyPr>
          <a:lstStyle/>
          <a:p>
            <a:pPr algn="ctr"/>
            <a:r>
              <a:rPr lang="en-US" dirty="0" smtClean="0">
                <a:solidFill>
                  <a:schemeClr val="tx2">
                    <a:lumMod val="50000"/>
                  </a:schemeClr>
                </a:solidFill>
              </a:rPr>
              <a:t>Thank you for participating in this Spiritual Adoption program!  We hope you enjoy it.  You will receive information with updates on your spiritually adopted baby’s development each month. </a:t>
            </a:r>
            <a:endParaRPr lang="en-US" dirty="0">
              <a:solidFill>
                <a:schemeClr val="tx2">
                  <a:lumMod val="50000"/>
                </a:schemeClr>
              </a:solidFill>
            </a:endParaRPr>
          </a:p>
        </p:txBody>
      </p:sp>
      <p:sp>
        <p:nvSpPr>
          <p:cNvPr id="16" name="TextBox 15"/>
          <p:cNvSpPr txBox="1"/>
          <p:nvPr/>
        </p:nvSpPr>
        <p:spPr>
          <a:xfrm>
            <a:off x="1447800" y="4648200"/>
            <a:ext cx="4876800" cy="3139321"/>
          </a:xfrm>
          <a:prstGeom prst="rect">
            <a:avLst/>
          </a:prstGeom>
          <a:noFill/>
        </p:spPr>
        <p:txBody>
          <a:bodyPr wrap="square" rtlCol="0">
            <a:spAutoFit/>
          </a:bodyPr>
          <a:lstStyle/>
          <a:p>
            <a:pPr algn="ctr"/>
            <a:r>
              <a:rPr lang="en-US" dirty="0" smtClean="0">
                <a:solidFill>
                  <a:schemeClr val="tx2">
                    <a:lumMod val="50000"/>
                  </a:schemeClr>
                </a:solidFill>
              </a:rPr>
              <a:t>Already, your spiritually adopted baby is a wonder!  Even though she is only one cell, everything about this little person is already present: eye color, blood type, how tall she will be, hair color-everything!  This baby will play a role in our community only she can play!  This baby’s parents do not even </a:t>
            </a:r>
            <a:r>
              <a:rPr lang="en-US" dirty="0" smtClean="0">
                <a:solidFill>
                  <a:schemeClr val="tx2">
                    <a:lumMod val="50000"/>
                  </a:schemeClr>
                </a:solidFill>
              </a:rPr>
              <a:t>know </a:t>
            </a:r>
            <a:r>
              <a:rPr lang="en-US" dirty="0" smtClean="0">
                <a:solidFill>
                  <a:schemeClr val="tx2">
                    <a:lumMod val="50000"/>
                  </a:schemeClr>
                </a:solidFill>
              </a:rPr>
              <a:t>she exists yet—please pray for them to safely bring their baby to birth so she can fulfill the mission God has planned for her.</a:t>
            </a:r>
            <a:endParaRPr lang="en-US" dirty="0">
              <a:solidFill>
                <a:schemeClr val="tx2">
                  <a:lumMod val="50000"/>
                </a:schemeClr>
              </a:solidFill>
            </a:endParaRPr>
          </a:p>
        </p:txBody>
      </p:sp>
      <p:sp>
        <p:nvSpPr>
          <p:cNvPr id="17" name="Rectangle 16"/>
          <p:cNvSpPr>
            <a:spLocks noChangeArrowheads="1"/>
          </p:cNvSpPr>
          <p:nvPr/>
        </p:nvSpPr>
        <p:spPr bwMode="auto">
          <a:xfrm>
            <a:off x="1371600" y="8077200"/>
            <a:ext cx="548640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100" dirty="0" smtClean="0">
                <a:latin typeface="Arial" pitchFamily="34" charset="0"/>
                <a:ea typeface="Times New Roman" pitchFamily="18" charset="0"/>
                <a:cs typeface="Arial" pitchFamily="34" charset="0"/>
                <a:hlinkClick r:id="rId12"/>
              </a:rPr>
              <a:t>http://www.archbalt.org/family-life/respect-life/spiritual-adoption/</a:t>
            </a:r>
            <a:r>
              <a:rPr lang="en-US" sz="1100" dirty="0" smtClean="0">
                <a:latin typeface="Arial" pitchFamily="34" charset="0"/>
                <a:ea typeface="Times New Roman" pitchFamily="18" charset="0"/>
                <a:cs typeface="Arial" pitchFamily="34" charset="0"/>
              </a:rPr>
              <a:t> Information </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 the developing baby was taken from:  Abortion: Questions and Answers, Dr. and Mrs. John C. </a:t>
            </a:r>
            <a:r>
              <a:rPr kumimoji="0" lang="en-US"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Wilke</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1985, Hayes Publishing Company, Inc., Cincinnati, OH.  Illustrations(c)</a:t>
            </a:r>
            <a:r>
              <a:rPr kumimoji="0" lang="en-US"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L.Brenegan</a:t>
            </a: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2001</a:t>
            </a:r>
            <a:r>
              <a:rPr kumimoji="0" lang="en-US" sz="1100" b="0" i="0" u="none" strike="noStrike" cap="none" normalizeH="0" dirty="0" smtClean="0">
                <a:ln>
                  <a:noFill/>
                </a:ln>
                <a:solidFill>
                  <a:schemeClr val="tx1"/>
                </a:solidFill>
                <a:effectLst/>
                <a:latin typeface="Arial" pitchFamily="34" charset="0"/>
                <a:ea typeface="Times New Roman" pitchFamily="18" charset="0"/>
                <a:cs typeface="Arial" pitchFamily="34" charset="0"/>
              </a:rPr>
              <a:t> – may not be reprinted without express permission of the artist.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17" name="Picture 16" descr="Christmas 2009 035.JPG"/>
          <p:cNvPicPr>
            <a:picLocks noChangeAspect="1"/>
          </p:cNvPicPr>
          <p:nvPr/>
        </p:nvPicPr>
        <p:blipFill>
          <a:blip r:embed="rId2" cstate="print"/>
          <a:srcRect l="45556" t="14444" r="31111" b="55926"/>
          <a:stretch>
            <a:fillRect/>
          </a:stretch>
        </p:blipFill>
        <p:spPr>
          <a:xfrm rot="5400000">
            <a:off x="1395186" y="4472214"/>
            <a:ext cx="2209800" cy="21045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0" y="0"/>
            <a:ext cx="1295400" cy="9144000"/>
          </a:xfrm>
          <a:prstGeom prst="rect">
            <a:avLst/>
          </a:prstGeom>
          <a:solidFill>
            <a:srgbClr val="FFCC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OneCell crop 2x2 lmb"/>
          <p:cNvPicPr>
            <a:picLocks noChangeAspect="1" noChangeArrowheads="1"/>
          </p:cNvPicPr>
          <p:nvPr/>
        </p:nvPicPr>
        <p:blipFill>
          <a:blip r:embed="rId3" cstate="print">
            <a:grayscl/>
          </a:blip>
          <a:srcRect/>
          <a:stretch>
            <a:fillRect/>
          </a:stretch>
        </p:blipFill>
        <p:spPr bwMode="auto">
          <a:xfrm>
            <a:off x="304800" y="152400"/>
            <a:ext cx="6096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3" descr="Month1LMB 2x2"/>
          <p:cNvPicPr>
            <a:picLocks noChangeAspect="1" noChangeArrowheads="1"/>
          </p:cNvPicPr>
          <p:nvPr/>
        </p:nvPicPr>
        <p:blipFill>
          <a:blip r:embed="rId4" cstate="print">
            <a:grayscl/>
          </a:blip>
          <a:srcRect/>
          <a:stretch>
            <a:fillRect/>
          </a:stretch>
        </p:blipFill>
        <p:spPr bwMode="auto">
          <a:xfrm>
            <a:off x="304800" y="914400"/>
            <a:ext cx="685799"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4" descr="Month2 lmb 2x2"/>
          <p:cNvPicPr>
            <a:picLocks noChangeAspect="1" noChangeArrowheads="1"/>
          </p:cNvPicPr>
          <p:nvPr/>
        </p:nvPicPr>
        <p:blipFill>
          <a:blip r:embed="rId5" cstate="print">
            <a:grayscl/>
          </a:blip>
          <a:srcRect/>
          <a:stretch>
            <a:fillRect/>
          </a:stretch>
        </p:blipFill>
        <p:spPr bwMode="auto">
          <a:xfrm>
            <a:off x="304800" y="1752600"/>
            <a:ext cx="724514"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descr="H:\PostersPhotEdi + Use\month3lmb 2x2.jpg"/>
          <p:cNvPicPr>
            <a:picLocks noChangeAspect="1" noChangeArrowheads="1"/>
          </p:cNvPicPr>
          <p:nvPr/>
        </p:nvPicPr>
        <p:blipFill>
          <a:blip r:embed="rId6" cstate="print">
            <a:grayscl/>
          </a:blip>
          <a:srcRect/>
          <a:stretch>
            <a:fillRect/>
          </a:stretch>
        </p:blipFill>
        <p:spPr bwMode="auto">
          <a:xfrm>
            <a:off x="304800" y="2590800"/>
            <a:ext cx="609600" cy="693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6" descr="month4lmb 2x2"/>
          <p:cNvPicPr>
            <a:picLocks noChangeAspect="1" noChangeArrowheads="1"/>
          </p:cNvPicPr>
          <p:nvPr/>
        </p:nvPicPr>
        <p:blipFill>
          <a:blip r:embed="rId7" cstate="print">
            <a:grayscl/>
          </a:blip>
          <a:srcRect/>
          <a:stretch>
            <a:fillRect/>
          </a:stretch>
        </p:blipFill>
        <p:spPr bwMode="auto">
          <a:xfrm>
            <a:off x="304800" y="3429000"/>
            <a:ext cx="744454"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7" descr="H:\PostersPhotEdi + Use\month5lmb 2x2.jpg"/>
          <p:cNvPicPr>
            <a:picLocks noChangeAspect="1" noChangeArrowheads="1"/>
          </p:cNvPicPr>
          <p:nvPr/>
        </p:nvPicPr>
        <p:blipFill>
          <a:blip r:embed="rId8" cstate="print">
            <a:grayscl/>
          </a:blip>
          <a:srcRect/>
          <a:stretch>
            <a:fillRect/>
          </a:stretch>
        </p:blipFill>
        <p:spPr bwMode="auto">
          <a:xfrm>
            <a:off x="304800" y="4419600"/>
            <a:ext cx="70236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descr="H:\PostersPhotEdi + Use\Month6lmb 2x2.jpg"/>
          <p:cNvPicPr>
            <a:picLocks noChangeAspect="1" noChangeArrowheads="1"/>
          </p:cNvPicPr>
          <p:nvPr/>
        </p:nvPicPr>
        <p:blipFill>
          <a:blip r:embed="rId9" cstate="print">
            <a:grayscl/>
          </a:blip>
          <a:srcRect/>
          <a:stretch>
            <a:fillRect/>
          </a:stretch>
        </p:blipFill>
        <p:spPr bwMode="auto">
          <a:xfrm>
            <a:off x="228600" y="5181600"/>
            <a:ext cx="789895"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9" descr="H:\PostersPhotEdi + Use\Month7lmb 2x2.jpg"/>
          <p:cNvPicPr>
            <a:picLocks noChangeAspect="1" noChangeArrowheads="1"/>
          </p:cNvPicPr>
          <p:nvPr/>
        </p:nvPicPr>
        <p:blipFill>
          <a:blip r:embed="rId10" cstate="print">
            <a:grayscl/>
          </a:blip>
          <a:srcRect/>
          <a:stretch>
            <a:fillRect/>
          </a:stretch>
        </p:blipFill>
        <p:spPr bwMode="auto">
          <a:xfrm>
            <a:off x="152400" y="6019800"/>
            <a:ext cx="946220"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10" descr="Month8lmb 2x2"/>
          <p:cNvPicPr>
            <a:picLocks noChangeAspect="1" noChangeArrowheads="1"/>
          </p:cNvPicPr>
          <p:nvPr/>
        </p:nvPicPr>
        <p:blipFill>
          <a:blip r:embed="rId11" cstate="print">
            <a:grayscl/>
          </a:blip>
          <a:srcRect/>
          <a:stretch>
            <a:fillRect/>
          </a:stretch>
        </p:blipFill>
        <p:spPr bwMode="auto">
          <a:xfrm>
            <a:off x="228600" y="6934200"/>
            <a:ext cx="773723"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Christmas 2009 035.JPG"/>
          <p:cNvPicPr>
            <a:picLocks noChangeAspect="1"/>
          </p:cNvPicPr>
          <p:nvPr/>
        </p:nvPicPr>
        <p:blipFill>
          <a:blip r:embed="rId2" cstate="print"/>
          <a:srcRect l="45556" t="14444" r="31111" b="55926"/>
          <a:stretch>
            <a:fillRect/>
          </a:stretch>
        </p:blipFill>
        <p:spPr>
          <a:xfrm rot="5400000">
            <a:off x="208643" y="8020957"/>
            <a:ext cx="838200" cy="798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1600200" y="152400"/>
            <a:ext cx="4876800" cy="1077218"/>
          </a:xfrm>
          <a:prstGeom prst="rect">
            <a:avLst/>
          </a:prstGeom>
          <a:solidFill>
            <a:srgbClr val="FFCCCC"/>
          </a:solidFill>
          <a:ln>
            <a:solidFill>
              <a:srgbClr val="FF99CC"/>
            </a:solidFill>
          </a:ln>
        </p:spPr>
        <p:txBody>
          <a:bodyPr wrap="square" rtlCol="0">
            <a:spAutoFit/>
          </a:bodyPr>
          <a:lstStyle/>
          <a:p>
            <a:pPr algn="ctr"/>
            <a:r>
              <a:rPr lang="en-US" sz="2400" dirty="0" smtClean="0">
                <a:solidFill>
                  <a:schemeClr val="accent1">
                    <a:lumMod val="50000"/>
                  </a:schemeClr>
                </a:solidFill>
                <a:latin typeface="Kristen ITC" pitchFamily="66" charset="0"/>
              </a:rPr>
              <a:t>40 Weeks - End of Month 9</a:t>
            </a:r>
          </a:p>
          <a:p>
            <a:pPr algn="ctr"/>
            <a:endParaRPr lang="en-US" sz="800" dirty="0" smtClean="0">
              <a:solidFill>
                <a:schemeClr val="accent1">
                  <a:lumMod val="50000"/>
                </a:schemeClr>
              </a:solidFill>
              <a:effectLst>
                <a:outerShdw blurRad="38100" dist="38100" dir="2700000" algn="tl">
                  <a:srgbClr val="000000">
                    <a:alpha val="43137"/>
                  </a:srgbClr>
                </a:outerShdw>
              </a:effectLst>
              <a:latin typeface="Kristen ITC" pitchFamily="66" charset="0"/>
            </a:endParaRPr>
          </a:p>
          <a:p>
            <a:pPr algn="ctr"/>
            <a:r>
              <a:rPr lang="en-US" sz="3200" dirty="0" smtClean="0">
                <a:solidFill>
                  <a:schemeClr val="accent1">
                    <a:lumMod val="50000"/>
                  </a:schemeClr>
                </a:solidFill>
                <a:latin typeface="Kristen ITC" pitchFamily="66" charset="0"/>
              </a:rPr>
              <a:t>“Here I am!”</a:t>
            </a:r>
          </a:p>
        </p:txBody>
      </p:sp>
      <p:sp>
        <p:nvSpPr>
          <p:cNvPr id="15" name="Cloud Callout 14"/>
          <p:cNvSpPr/>
          <p:nvPr/>
        </p:nvSpPr>
        <p:spPr>
          <a:xfrm>
            <a:off x="1371600" y="1600200"/>
            <a:ext cx="5486400" cy="2819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133600" y="2057400"/>
            <a:ext cx="4114800" cy="2031325"/>
          </a:xfrm>
          <a:prstGeom prst="rect">
            <a:avLst/>
          </a:prstGeom>
          <a:noFill/>
        </p:spPr>
        <p:txBody>
          <a:bodyPr wrap="square" rtlCol="0">
            <a:spAutoFit/>
          </a:bodyPr>
          <a:lstStyle/>
          <a:p>
            <a:pPr algn="ctr"/>
            <a:r>
              <a:rPr lang="en-US" sz="3600" dirty="0" smtClean="0"/>
              <a:t>It’s my birthday!</a:t>
            </a:r>
          </a:p>
          <a:p>
            <a:pPr algn="ctr"/>
            <a:r>
              <a:rPr lang="en-US" dirty="0" smtClean="0"/>
              <a:t>Thank you so much for all your prayers!  Because you prayed for me, I got the best of all gifts-</a:t>
            </a:r>
          </a:p>
          <a:p>
            <a:pPr algn="ctr"/>
            <a:r>
              <a:rPr lang="en-US" sz="3600" dirty="0" smtClean="0"/>
              <a:t>Life!</a:t>
            </a:r>
            <a:endParaRPr lang="en-US" sz="3600" dirty="0"/>
          </a:p>
        </p:txBody>
      </p:sp>
      <p:sp>
        <p:nvSpPr>
          <p:cNvPr id="18" name="TextBox 17"/>
          <p:cNvSpPr txBox="1"/>
          <p:nvPr/>
        </p:nvSpPr>
        <p:spPr>
          <a:xfrm>
            <a:off x="3657600" y="4495800"/>
            <a:ext cx="3200400" cy="2538413"/>
          </a:xfrm>
          <a:prstGeom prst="rect">
            <a:avLst/>
          </a:prstGeom>
          <a:noFill/>
        </p:spPr>
        <p:txBody>
          <a:bodyPr wrap="square" rtlCol="0">
            <a:spAutoFit/>
          </a:bodyPr>
          <a:lstStyle/>
          <a:p>
            <a:pPr algn="ctr"/>
            <a:r>
              <a:rPr lang="en-US" sz="1400" dirty="0" smtClean="0"/>
              <a:t>Your spiritually adopted baby was born this month.  She is truly a miracle.  She began as a 46-chromosome cell and has grown over the past nine months into this unique human baby we can now see and hold in our arms.  Never before in history, nor ever again, will anyone exist who is exactly like your spiritually adopted baby. </a:t>
            </a:r>
            <a:endParaRPr lang="en-US" sz="1400" dirty="0"/>
          </a:p>
        </p:txBody>
      </p:sp>
      <p:sp>
        <p:nvSpPr>
          <p:cNvPr id="19" name="TextBox 18"/>
          <p:cNvSpPr txBox="1"/>
          <p:nvPr/>
        </p:nvSpPr>
        <p:spPr>
          <a:xfrm>
            <a:off x="1524000" y="7076182"/>
            <a:ext cx="5105400" cy="1077218"/>
          </a:xfrm>
          <a:prstGeom prst="rect">
            <a:avLst/>
          </a:prstGeom>
          <a:noFill/>
        </p:spPr>
        <p:txBody>
          <a:bodyPr wrap="square" rtlCol="0">
            <a:spAutoFit/>
          </a:bodyPr>
          <a:lstStyle/>
          <a:p>
            <a:r>
              <a:rPr lang="en-US" sz="1600" dirty="0" smtClean="0"/>
              <a:t>Thank you for your participation in the Spiritual Adoption program!  The time and energy you put into supporting babies and parents in our community by your prayers is greatly appreciated!</a:t>
            </a:r>
            <a:endParaRPr lang="en-US" sz="1600" dirty="0"/>
          </a:p>
        </p:txBody>
      </p:sp>
      <p:sp>
        <p:nvSpPr>
          <p:cNvPr id="20" name="Rectangle 19"/>
          <p:cNvSpPr>
            <a:spLocks noChangeArrowheads="1"/>
          </p:cNvSpPr>
          <p:nvPr/>
        </p:nvSpPr>
        <p:spPr bwMode="auto">
          <a:xfrm>
            <a:off x="1371600" y="8205281"/>
            <a:ext cx="548640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100" dirty="0" smtClean="0">
                <a:latin typeface="Arial" pitchFamily="34" charset="0"/>
                <a:ea typeface="Times New Roman" pitchFamily="18" charset="0"/>
                <a:cs typeface="Arial" pitchFamily="34" charset="0"/>
                <a:hlinkClick r:id="rId12"/>
              </a:rPr>
              <a:t>http://www.archbalt.org/family-life/respect-life/spiritual-adoption/</a:t>
            </a:r>
            <a:r>
              <a:rPr lang="en-US" sz="1100" dirty="0" smtClean="0">
                <a:latin typeface="Arial" pitchFamily="34" charset="0"/>
                <a:ea typeface="Times New Roman" pitchFamily="18" charset="0"/>
                <a:cs typeface="Arial" pitchFamily="34" charset="0"/>
              </a:rPr>
              <a:t> Information on the developing baby was taken from:  Abortion: Questions and Answers, Dr. and Mrs. John C. </a:t>
            </a:r>
            <a:r>
              <a:rPr lang="en-US" sz="1100" dirty="0" err="1" smtClean="0">
                <a:latin typeface="Arial" pitchFamily="34" charset="0"/>
                <a:ea typeface="Times New Roman" pitchFamily="18" charset="0"/>
                <a:cs typeface="Arial" pitchFamily="34" charset="0"/>
              </a:rPr>
              <a:t>Wilke</a:t>
            </a:r>
            <a:r>
              <a:rPr lang="en-US" sz="1100" dirty="0" smtClean="0">
                <a:latin typeface="Arial" pitchFamily="34" charset="0"/>
                <a:ea typeface="Times New Roman" pitchFamily="18" charset="0"/>
                <a:cs typeface="Arial" pitchFamily="34" charset="0"/>
              </a:rPr>
              <a:t>, © 1985, Hayes Publishing Company, Inc., Cincinnati, OH.  Illustrations(c)</a:t>
            </a:r>
            <a:r>
              <a:rPr lang="en-US" sz="1100" dirty="0" err="1" smtClean="0">
                <a:latin typeface="Arial" pitchFamily="34" charset="0"/>
                <a:ea typeface="Times New Roman" pitchFamily="18" charset="0"/>
                <a:cs typeface="Arial" pitchFamily="34" charset="0"/>
              </a:rPr>
              <a:t>L.Brenegan</a:t>
            </a:r>
            <a:r>
              <a:rPr lang="en-US" sz="1100" dirty="0" smtClean="0">
                <a:latin typeface="Arial" pitchFamily="34" charset="0"/>
                <a:ea typeface="Times New Roman" pitchFamily="18" charset="0"/>
                <a:cs typeface="Arial" pitchFamily="34" charset="0"/>
              </a:rPr>
              <a:t> 2001 – may not be reprinted without express permission of the artist.</a:t>
            </a:r>
            <a:endParaRPr lang="en-US" sz="1600" dirty="0" smtClean="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2" name="Rectangle 11"/>
          <p:cNvSpPr/>
          <p:nvPr/>
        </p:nvSpPr>
        <p:spPr>
          <a:xfrm>
            <a:off x="0" y="0"/>
            <a:ext cx="1295400" cy="9144000"/>
          </a:xfrm>
          <a:prstGeom prst="rect">
            <a:avLst/>
          </a:prstGeom>
          <a:solidFill>
            <a:srgbClr val="FFCC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OneCell crop 2x2 lmb"/>
          <p:cNvPicPr>
            <a:picLocks noChangeAspect="1" noChangeArrowheads="1"/>
          </p:cNvPicPr>
          <p:nvPr/>
        </p:nvPicPr>
        <p:blipFill>
          <a:blip r:embed="rId2" cstate="print">
            <a:grayscl/>
          </a:blip>
          <a:srcRect/>
          <a:stretch>
            <a:fillRect/>
          </a:stretch>
        </p:blipFill>
        <p:spPr bwMode="auto">
          <a:xfrm>
            <a:off x="304800" y="152400"/>
            <a:ext cx="6096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3" descr="Month1LMB 2x2"/>
          <p:cNvPicPr>
            <a:picLocks noChangeAspect="1" noChangeArrowheads="1"/>
          </p:cNvPicPr>
          <p:nvPr/>
        </p:nvPicPr>
        <p:blipFill>
          <a:blip r:embed="rId3" cstate="print"/>
          <a:srcRect/>
          <a:stretch>
            <a:fillRect/>
          </a:stretch>
        </p:blipFill>
        <p:spPr bwMode="auto">
          <a:xfrm>
            <a:off x="304800" y="914400"/>
            <a:ext cx="685799" cy="685800"/>
          </a:xfrm>
          <a:prstGeom prst="rect">
            <a:avLst/>
          </a:prstGeom>
          <a:ln w="38100" cap="sq">
            <a:solidFill>
              <a:srgbClr val="FF99CC"/>
            </a:solidFill>
            <a:prstDash val="solid"/>
            <a:miter lim="800000"/>
          </a:ln>
          <a:effectLst>
            <a:outerShdw blurRad="50800" dist="38100" dir="2700000" algn="tl" rotWithShape="0">
              <a:srgbClr val="000000">
                <a:alpha val="43000"/>
              </a:srgbClr>
            </a:outerShdw>
          </a:effectLst>
        </p:spPr>
      </p:pic>
      <p:pic>
        <p:nvPicPr>
          <p:cNvPr id="4" name="Picture 4" descr="Month2 lmb 2x2"/>
          <p:cNvPicPr>
            <a:picLocks noChangeAspect="1" noChangeArrowheads="1"/>
          </p:cNvPicPr>
          <p:nvPr/>
        </p:nvPicPr>
        <p:blipFill>
          <a:blip r:embed="rId4" cstate="print">
            <a:grayscl/>
          </a:blip>
          <a:srcRect/>
          <a:stretch>
            <a:fillRect/>
          </a:stretch>
        </p:blipFill>
        <p:spPr bwMode="auto">
          <a:xfrm>
            <a:off x="304800" y="1752600"/>
            <a:ext cx="724514"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descr="H:\PostersPhotEdi + Use\month3lmb 2x2.jpg"/>
          <p:cNvPicPr>
            <a:picLocks noChangeAspect="1" noChangeArrowheads="1"/>
          </p:cNvPicPr>
          <p:nvPr/>
        </p:nvPicPr>
        <p:blipFill>
          <a:blip r:embed="rId5" cstate="print">
            <a:grayscl/>
          </a:blip>
          <a:srcRect/>
          <a:stretch>
            <a:fillRect/>
          </a:stretch>
        </p:blipFill>
        <p:spPr bwMode="auto">
          <a:xfrm>
            <a:off x="304800" y="2590800"/>
            <a:ext cx="609600" cy="693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6" descr="month4lmb 2x2"/>
          <p:cNvPicPr>
            <a:picLocks noChangeAspect="1" noChangeArrowheads="1"/>
          </p:cNvPicPr>
          <p:nvPr/>
        </p:nvPicPr>
        <p:blipFill>
          <a:blip r:embed="rId6" cstate="print">
            <a:grayscl/>
          </a:blip>
          <a:srcRect/>
          <a:stretch>
            <a:fillRect/>
          </a:stretch>
        </p:blipFill>
        <p:spPr bwMode="auto">
          <a:xfrm>
            <a:off x="304800" y="3429000"/>
            <a:ext cx="744454"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7" descr="H:\PostersPhotEdi + Use\month5lmb 2x2.jpg"/>
          <p:cNvPicPr>
            <a:picLocks noChangeAspect="1" noChangeArrowheads="1"/>
          </p:cNvPicPr>
          <p:nvPr/>
        </p:nvPicPr>
        <p:blipFill>
          <a:blip r:embed="rId7" cstate="print">
            <a:grayscl/>
          </a:blip>
          <a:srcRect/>
          <a:stretch>
            <a:fillRect/>
          </a:stretch>
        </p:blipFill>
        <p:spPr bwMode="auto">
          <a:xfrm>
            <a:off x="304800" y="4419600"/>
            <a:ext cx="70236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descr="H:\PostersPhotEdi + Use\Month6lmb 2x2.jpg"/>
          <p:cNvPicPr>
            <a:picLocks noChangeAspect="1" noChangeArrowheads="1"/>
          </p:cNvPicPr>
          <p:nvPr/>
        </p:nvPicPr>
        <p:blipFill>
          <a:blip r:embed="rId8" cstate="print">
            <a:grayscl/>
          </a:blip>
          <a:srcRect/>
          <a:stretch>
            <a:fillRect/>
          </a:stretch>
        </p:blipFill>
        <p:spPr bwMode="auto">
          <a:xfrm>
            <a:off x="228600" y="5181600"/>
            <a:ext cx="789895"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9" descr="H:\PostersPhotEdi + Use\Month7lmb 2x2.jpg"/>
          <p:cNvPicPr>
            <a:picLocks noChangeAspect="1" noChangeArrowheads="1"/>
          </p:cNvPicPr>
          <p:nvPr/>
        </p:nvPicPr>
        <p:blipFill>
          <a:blip r:embed="rId9" cstate="print">
            <a:grayscl/>
          </a:blip>
          <a:srcRect/>
          <a:stretch>
            <a:fillRect/>
          </a:stretch>
        </p:blipFill>
        <p:spPr bwMode="auto">
          <a:xfrm>
            <a:off x="152400" y="6019800"/>
            <a:ext cx="946220"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10" descr="Month8lmb 2x2"/>
          <p:cNvPicPr>
            <a:picLocks noChangeAspect="1" noChangeArrowheads="1"/>
          </p:cNvPicPr>
          <p:nvPr/>
        </p:nvPicPr>
        <p:blipFill>
          <a:blip r:embed="rId10" cstate="print">
            <a:grayscl/>
          </a:blip>
          <a:srcRect/>
          <a:stretch>
            <a:fillRect/>
          </a:stretch>
        </p:blipFill>
        <p:spPr bwMode="auto">
          <a:xfrm>
            <a:off x="228600" y="6934200"/>
            <a:ext cx="773723"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Christmas 2009 035.JPG"/>
          <p:cNvPicPr>
            <a:picLocks noChangeAspect="1"/>
          </p:cNvPicPr>
          <p:nvPr/>
        </p:nvPicPr>
        <p:blipFill>
          <a:blip r:embed="rId11" cstate="print">
            <a:grayscl/>
          </a:blip>
          <a:srcRect l="45556" t="14444" r="31111" b="55926"/>
          <a:stretch>
            <a:fillRect/>
          </a:stretch>
        </p:blipFill>
        <p:spPr>
          <a:xfrm rot="5400000">
            <a:off x="208643" y="8020957"/>
            <a:ext cx="838200" cy="798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3" descr="Month1LMB 2x2"/>
          <p:cNvPicPr>
            <a:picLocks noChangeAspect="1" noChangeArrowheads="1"/>
          </p:cNvPicPr>
          <p:nvPr/>
        </p:nvPicPr>
        <p:blipFill>
          <a:blip r:embed="rId12" cstate="print"/>
          <a:srcRect/>
          <a:stretch>
            <a:fillRect/>
          </a:stretch>
        </p:blipFill>
        <p:spPr bwMode="auto">
          <a:xfrm>
            <a:off x="4572000" y="2819400"/>
            <a:ext cx="1981200" cy="1981203"/>
          </a:xfrm>
          <a:prstGeom prst="rect">
            <a:avLst/>
          </a:prstGeom>
          <a:ln w="38100" cap="sq">
            <a:solidFill>
              <a:srgbClr val="FF99CC"/>
            </a:solidFill>
            <a:prstDash val="solid"/>
            <a:miter lim="800000"/>
          </a:ln>
          <a:effectLst>
            <a:outerShdw blurRad="50800" dist="38100" dir="2700000" algn="tl" rotWithShape="0">
              <a:srgbClr val="000000">
                <a:alpha val="43000"/>
              </a:srgbClr>
            </a:outerShdw>
          </a:effectLst>
        </p:spPr>
      </p:pic>
      <p:sp>
        <p:nvSpPr>
          <p:cNvPr id="14" name="TextBox 13"/>
          <p:cNvSpPr txBox="1"/>
          <p:nvPr/>
        </p:nvSpPr>
        <p:spPr>
          <a:xfrm>
            <a:off x="1600200" y="152400"/>
            <a:ext cx="4876800" cy="1077218"/>
          </a:xfrm>
          <a:prstGeom prst="rect">
            <a:avLst/>
          </a:prstGeom>
          <a:solidFill>
            <a:srgbClr val="FFCCCC"/>
          </a:solidFill>
          <a:ln>
            <a:solidFill>
              <a:srgbClr val="FF99CC"/>
            </a:solidFill>
          </a:ln>
        </p:spPr>
        <p:txBody>
          <a:bodyPr wrap="square" rtlCol="0">
            <a:spAutoFit/>
          </a:bodyPr>
          <a:lstStyle/>
          <a:p>
            <a:pPr algn="ctr"/>
            <a:r>
              <a:rPr lang="en-US" sz="2400" dirty="0" smtClean="0">
                <a:solidFill>
                  <a:schemeClr val="accent1">
                    <a:lumMod val="50000"/>
                  </a:schemeClr>
                </a:solidFill>
                <a:latin typeface="Kristen ITC" pitchFamily="66" charset="0"/>
              </a:rPr>
              <a:t>4 Weeks - End of Month 1</a:t>
            </a:r>
          </a:p>
          <a:p>
            <a:pPr algn="ctr"/>
            <a:endParaRPr lang="en-US" sz="800" dirty="0" smtClean="0">
              <a:solidFill>
                <a:schemeClr val="accent1">
                  <a:lumMod val="50000"/>
                </a:schemeClr>
              </a:solidFill>
              <a:effectLst>
                <a:outerShdw blurRad="38100" dist="38100" dir="2700000" algn="tl">
                  <a:srgbClr val="000000">
                    <a:alpha val="43137"/>
                  </a:srgbClr>
                </a:outerShdw>
              </a:effectLst>
              <a:latin typeface="Kristen ITC" pitchFamily="66" charset="0"/>
            </a:endParaRPr>
          </a:p>
          <a:p>
            <a:pPr algn="ctr"/>
            <a:r>
              <a:rPr lang="en-US" sz="3200" dirty="0" smtClean="0">
                <a:solidFill>
                  <a:schemeClr val="accent1">
                    <a:lumMod val="50000"/>
                  </a:schemeClr>
                </a:solidFill>
                <a:latin typeface="Kristen ITC" pitchFamily="66" charset="0"/>
              </a:rPr>
              <a:t>“My heart is beating!”</a:t>
            </a:r>
          </a:p>
        </p:txBody>
      </p:sp>
      <p:sp>
        <p:nvSpPr>
          <p:cNvPr id="17" name="Cloud Callout 16"/>
          <p:cNvSpPr/>
          <p:nvPr/>
        </p:nvSpPr>
        <p:spPr>
          <a:xfrm>
            <a:off x="1447800" y="1752600"/>
            <a:ext cx="2895600" cy="2819400"/>
          </a:xfrm>
          <a:prstGeom prst="cloudCallout">
            <a:avLst>
              <a:gd name="adj1" fmla="val 65458"/>
              <a:gd name="adj2" fmla="val 270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05000" y="2209800"/>
            <a:ext cx="2133600" cy="2031325"/>
          </a:xfrm>
          <a:prstGeom prst="rect">
            <a:avLst/>
          </a:prstGeom>
          <a:noFill/>
        </p:spPr>
        <p:txBody>
          <a:bodyPr wrap="square" rtlCol="0">
            <a:spAutoFit/>
          </a:bodyPr>
          <a:lstStyle/>
          <a:p>
            <a:r>
              <a:rPr lang="en-US" sz="1400" dirty="0" smtClean="0">
                <a:latin typeface="Kristen ITC" pitchFamily="66" charset="0"/>
              </a:rPr>
              <a:t>Thank you for praying for me.  I am one month old now.  I have a heart pumping my blood and a backbone.  I am very, very tiny and I appreciate your prayers.</a:t>
            </a:r>
            <a:endParaRPr lang="en-US" sz="1400" dirty="0">
              <a:latin typeface="Kristen ITC" pitchFamily="66" charset="0"/>
            </a:endParaRPr>
          </a:p>
        </p:txBody>
      </p:sp>
      <p:sp>
        <p:nvSpPr>
          <p:cNvPr id="20" name="TextBox 19"/>
          <p:cNvSpPr txBox="1"/>
          <p:nvPr/>
        </p:nvSpPr>
        <p:spPr>
          <a:xfrm>
            <a:off x="1447800" y="4648200"/>
            <a:ext cx="5181600" cy="3539430"/>
          </a:xfrm>
          <a:prstGeom prst="rect">
            <a:avLst/>
          </a:prstGeom>
          <a:noFill/>
        </p:spPr>
        <p:txBody>
          <a:bodyPr wrap="square" rtlCol="0">
            <a:spAutoFit/>
          </a:bodyPr>
          <a:lstStyle/>
          <a:p>
            <a:r>
              <a:rPr lang="en-US" sz="1600" dirty="0" smtClean="0">
                <a:solidFill>
                  <a:schemeClr val="tx2">
                    <a:lumMod val="50000"/>
                  </a:schemeClr>
                </a:solidFill>
              </a:rPr>
              <a:t>Did you know?</a:t>
            </a:r>
          </a:p>
          <a:p>
            <a:pPr>
              <a:buClr>
                <a:schemeClr val="tx2">
                  <a:lumMod val="50000"/>
                </a:schemeClr>
              </a:buClr>
              <a:buFont typeface="Wingdings" pitchFamily="2" charset="2"/>
              <a:buChar char="v"/>
            </a:pPr>
            <a:r>
              <a:rPr lang="en-US" sz="1600" dirty="0" smtClean="0">
                <a:solidFill>
                  <a:schemeClr val="tx2">
                    <a:lumMod val="50000"/>
                  </a:schemeClr>
                </a:solidFill>
              </a:rPr>
              <a:t> Your baby is already 10,000 times bigger than at conception</a:t>
            </a:r>
          </a:p>
          <a:p>
            <a:pPr>
              <a:buClr>
                <a:schemeClr val="tx2">
                  <a:lumMod val="50000"/>
                </a:schemeClr>
              </a:buClr>
              <a:buFont typeface="Wingdings" pitchFamily="2" charset="2"/>
              <a:buChar char="v"/>
            </a:pPr>
            <a:endParaRPr lang="en-US" sz="1600" dirty="0" smtClean="0">
              <a:solidFill>
                <a:schemeClr val="tx2">
                  <a:lumMod val="50000"/>
                </a:schemeClr>
              </a:solidFill>
            </a:endParaRPr>
          </a:p>
          <a:p>
            <a:pPr>
              <a:buClr>
                <a:schemeClr val="tx2">
                  <a:lumMod val="50000"/>
                </a:schemeClr>
              </a:buClr>
              <a:buFont typeface="Wingdings" pitchFamily="2" charset="2"/>
              <a:buChar char="v"/>
            </a:pPr>
            <a:r>
              <a:rPr lang="en-US" sz="1600" dirty="0" smtClean="0">
                <a:solidFill>
                  <a:schemeClr val="tx2">
                    <a:lumMod val="50000"/>
                  </a:schemeClr>
                </a:solidFill>
              </a:rPr>
              <a:t>He has developed the foundations of his brain, spinal cord, and nervous system by the 20</a:t>
            </a:r>
            <a:r>
              <a:rPr lang="en-US" sz="1600" baseline="30000" dirty="0" smtClean="0">
                <a:solidFill>
                  <a:schemeClr val="tx2">
                    <a:lumMod val="50000"/>
                  </a:schemeClr>
                </a:solidFill>
              </a:rPr>
              <a:t>th</a:t>
            </a:r>
            <a:r>
              <a:rPr lang="en-US" sz="1600" dirty="0" smtClean="0">
                <a:solidFill>
                  <a:schemeClr val="tx2">
                    <a:lumMod val="50000"/>
                  </a:schemeClr>
                </a:solidFill>
              </a:rPr>
              <a:t> day</a:t>
            </a:r>
          </a:p>
          <a:p>
            <a:pPr>
              <a:buClr>
                <a:schemeClr val="tx2">
                  <a:lumMod val="50000"/>
                </a:schemeClr>
              </a:buClr>
              <a:buFont typeface="Wingdings" pitchFamily="2" charset="2"/>
              <a:buChar char="v"/>
            </a:pPr>
            <a:endParaRPr lang="en-US" sz="1600" dirty="0" smtClean="0">
              <a:solidFill>
                <a:schemeClr val="tx2">
                  <a:lumMod val="50000"/>
                </a:schemeClr>
              </a:solidFill>
            </a:endParaRPr>
          </a:p>
          <a:p>
            <a:pPr>
              <a:buClr>
                <a:schemeClr val="tx2">
                  <a:lumMod val="50000"/>
                </a:schemeClr>
              </a:buClr>
              <a:buFont typeface="Wingdings" pitchFamily="2" charset="2"/>
              <a:buChar char="v"/>
            </a:pPr>
            <a:r>
              <a:rPr lang="en-US" sz="1600" dirty="0" smtClean="0">
                <a:solidFill>
                  <a:schemeClr val="tx2">
                    <a:lumMod val="50000"/>
                  </a:schemeClr>
                </a:solidFill>
              </a:rPr>
              <a:t>Your baby’s heart began to beat on the 21</a:t>
            </a:r>
            <a:r>
              <a:rPr lang="en-US" sz="1600" baseline="30000" dirty="0" smtClean="0">
                <a:solidFill>
                  <a:schemeClr val="tx2">
                    <a:lumMod val="50000"/>
                  </a:schemeClr>
                </a:solidFill>
              </a:rPr>
              <a:t>st</a:t>
            </a:r>
            <a:r>
              <a:rPr lang="en-US" sz="1600" dirty="0" smtClean="0">
                <a:solidFill>
                  <a:schemeClr val="tx2">
                    <a:lumMod val="50000"/>
                  </a:schemeClr>
                </a:solidFill>
              </a:rPr>
              <a:t> day</a:t>
            </a:r>
          </a:p>
          <a:p>
            <a:pPr>
              <a:buClr>
                <a:schemeClr val="tx2">
                  <a:lumMod val="50000"/>
                </a:schemeClr>
              </a:buClr>
              <a:buFont typeface="Wingdings" pitchFamily="2" charset="2"/>
              <a:buChar char="v"/>
            </a:pPr>
            <a:endParaRPr lang="en-US" sz="1600" dirty="0" smtClean="0">
              <a:solidFill>
                <a:schemeClr val="tx2">
                  <a:lumMod val="50000"/>
                </a:schemeClr>
              </a:solidFill>
            </a:endParaRPr>
          </a:p>
          <a:p>
            <a:pPr>
              <a:buClr>
                <a:schemeClr val="tx2">
                  <a:lumMod val="50000"/>
                </a:schemeClr>
              </a:buClr>
              <a:buFont typeface="Wingdings" pitchFamily="2" charset="2"/>
              <a:buChar char="v"/>
            </a:pPr>
            <a:r>
              <a:rPr lang="en-US" sz="1600" dirty="0" smtClean="0">
                <a:solidFill>
                  <a:schemeClr val="tx2">
                    <a:lumMod val="50000"/>
                  </a:schemeClr>
                </a:solidFill>
              </a:rPr>
              <a:t>His blood type can be different from his mother’s</a:t>
            </a:r>
          </a:p>
          <a:p>
            <a:pPr>
              <a:buClr>
                <a:schemeClr val="tx2">
                  <a:lumMod val="50000"/>
                </a:schemeClr>
              </a:buClr>
              <a:buFont typeface="Wingdings" pitchFamily="2" charset="2"/>
              <a:buChar char="v"/>
            </a:pPr>
            <a:endParaRPr lang="en-US" sz="1600" dirty="0" smtClean="0">
              <a:solidFill>
                <a:schemeClr val="tx2">
                  <a:lumMod val="50000"/>
                </a:schemeClr>
              </a:solidFill>
            </a:endParaRPr>
          </a:p>
          <a:p>
            <a:pPr>
              <a:buClr>
                <a:schemeClr val="tx2">
                  <a:lumMod val="50000"/>
                </a:schemeClr>
              </a:buClr>
              <a:buFont typeface="Wingdings" pitchFamily="2" charset="2"/>
              <a:buChar char="v"/>
            </a:pPr>
            <a:r>
              <a:rPr lang="en-US" sz="1600" dirty="0" smtClean="0">
                <a:solidFill>
                  <a:schemeClr val="tx2">
                    <a:lumMod val="50000"/>
                  </a:schemeClr>
                </a:solidFill>
              </a:rPr>
              <a:t>Your baby is very vulnerable to abortion during this next month—thanks for your prayers!</a:t>
            </a:r>
          </a:p>
        </p:txBody>
      </p:sp>
      <p:sp>
        <p:nvSpPr>
          <p:cNvPr id="19" name="Rectangle 18"/>
          <p:cNvSpPr>
            <a:spLocks noChangeArrowheads="1"/>
          </p:cNvSpPr>
          <p:nvPr/>
        </p:nvSpPr>
        <p:spPr bwMode="auto">
          <a:xfrm>
            <a:off x="1371600" y="8061067"/>
            <a:ext cx="5486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200" dirty="0" smtClean="0">
                <a:latin typeface="Arial" pitchFamily="34" charset="0"/>
                <a:ea typeface="Times New Roman" pitchFamily="18" charset="0"/>
                <a:cs typeface="Arial" pitchFamily="34" charset="0"/>
                <a:hlinkClick r:id="rId13"/>
              </a:rPr>
              <a:t>http://www.archbalt.org/family-life/respect-life/spiritual-adoption/</a:t>
            </a:r>
            <a:r>
              <a:rPr lang="en-US" sz="1200" dirty="0" smtClean="0">
                <a:latin typeface="Arial" pitchFamily="34" charset="0"/>
                <a:ea typeface="Times New Roman" pitchFamily="18" charset="0"/>
                <a:cs typeface="Arial" pitchFamily="34" charset="0"/>
              </a:rPr>
              <a:t> Information on the developing baby was taken from:  Abortion: Questions and Answers, Dr. and Mrs. John C. </a:t>
            </a:r>
            <a:r>
              <a:rPr lang="en-US" sz="1200" dirty="0" err="1" smtClean="0">
                <a:latin typeface="Arial" pitchFamily="34" charset="0"/>
                <a:ea typeface="Times New Roman" pitchFamily="18" charset="0"/>
                <a:cs typeface="Arial" pitchFamily="34" charset="0"/>
              </a:rPr>
              <a:t>Wilke</a:t>
            </a:r>
            <a:r>
              <a:rPr lang="en-US" sz="1200" dirty="0" smtClean="0">
                <a:latin typeface="Arial" pitchFamily="34" charset="0"/>
                <a:ea typeface="Times New Roman" pitchFamily="18" charset="0"/>
                <a:cs typeface="Arial" pitchFamily="34" charset="0"/>
              </a:rPr>
              <a:t>, © 1985, Hayes Publishing Company, Inc., Cincinnati, OH.  Illustrations(c)</a:t>
            </a:r>
            <a:r>
              <a:rPr lang="en-US" sz="1200" dirty="0" err="1" smtClean="0">
                <a:latin typeface="Arial" pitchFamily="34" charset="0"/>
                <a:ea typeface="Times New Roman" pitchFamily="18" charset="0"/>
                <a:cs typeface="Arial" pitchFamily="34" charset="0"/>
              </a:rPr>
              <a:t>L.Brenegan</a:t>
            </a:r>
            <a:r>
              <a:rPr lang="en-US" sz="1200" dirty="0" smtClean="0">
                <a:latin typeface="Arial" pitchFamily="34" charset="0"/>
                <a:ea typeface="Times New Roman" pitchFamily="18" charset="0"/>
                <a:cs typeface="Arial" pitchFamily="34" charset="0"/>
              </a:rPr>
              <a:t> 2001 – may not be reprinted without express permission of the artist.</a:t>
            </a:r>
            <a:endParaRPr lang="en-US" dirty="0" smtClean="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95400" cy="9144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OneCell crop 2x2 lmb"/>
          <p:cNvPicPr>
            <a:picLocks noChangeAspect="1" noChangeArrowheads="1"/>
          </p:cNvPicPr>
          <p:nvPr/>
        </p:nvPicPr>
        <p:blipFill>
          <a:blip r:embed="rId2" cstate="print">
            <a:grayscl/>
          </a:blip>
          <a:srcRect/>
          <a:stretch>
            <a:fillRect/>
          </a:stretch>
        </p:blipFill>
        <p:spPr bwMode="auto">
          <a:xfrm>
            <a:off x="304800" y="152400"/>
            <a:ext cx="6096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3" descr="Month1LMB 2x2"/>
          <p:cNvPicPr>
            <a:picLocks noChangeAspect="1" noChangeArrowheads="1"/>
          </p:cNvPicPr>
          <p:nvPr/>
        </p:nvPicPr>
        <p:blipFill>
          <a:blip r:embed="rId3" cstate="print">
            <a:grayscl/>
          </a:blip>
          <a:srcRect/>
          <a:stretch>
            <a:fillRect/>
          </a:stretch>
        </p:blipFill>
        <p:spPr bwMode="auto">
          <a:xfrm>
            <a:off x="304800" y="914400"/>
            <a:ext cx="685799"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4" descr="Month2 lmb 2x2"/>
          <p:cNvPicPr>
            <a:picLocks noChangeAspect="1" noChangeArrowheads="1"/>
          </p:cNvPicPr>
          <p:nvPr/>
        </p:nvPicPr>
        <p:blipFill>
          <a:blip r:embed="rId4" cstate="print"/>
          <a:srcRect/>
          <a:stretch>
            <a:fillRect/>
          </a:stretch>
        </p:blipFill>
        <p:spPr bwMode="auto">
          <a:xfrm>
            <a:off x="304800" y="1752600"/>
            <a:ext cx="724514"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descr="H:\PostersPhotEdi + Use\month3lmb 2x2.jpg"/>
          <p:cNvPicPr>
            <a:picLocks noChangeAspect="1" noChangeArrowheads="1"/>
          </p:cNvPicPr>
          <p:nvPr/>
        </p:nvPicPr>
        <p:blipFill>
          <a:blip r:embed="rId5" cstate="print">
            <a:grayscl/>
          </a:blip>
          <a:srcRect/>
          <a:stretch>
            <a:fillRect/>
          </a:stretch>
        </p:blipFill>
        <p:spPr bwMode="auto">
          <a:xfrm>
            <a:off x="304800" y="2590800"/>
            <a:ext cx="609600" cy="693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6" descr="month4lmb 2x2"/>
          <p:cNvPicPr>
            <a:picLocks noChangeAspect="1" noChangeArrowheads="1"/>
          </p:cNvPicPr>
          <p:nvPr/>
        </p:nvPicPr>
        <p:blipFill>
          <a:blip r:embed="rId6" cstate="print">
            <a:grayscl/>
          </a:blip>
          <a:srcRect/>
          <a:stretch>
            <a:fillRect/>
          </a:stretch>
        </p:blipFill>
        <p:spPr bwMode="auto">
          <a:xfrm>
            <a:off x="304800" y="3429000"/>
            <a:ext cx="744454"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7" descr="H:\PostersPhotEdi + Use\month5lmb 2x2.jpg"/>
          <p:cNvPicPr>
            <a:picLocks noChangeAspect="1" noChangeArrowheads="1"/>
          </p:cNvPicPr>
          <p:nvPr/>
        </p:nvPicPr>
        <p:blipFill>
          <a:blip r:embed="rId7" cstate="print">
            <a:grayscl/>
          </a:blip>
          <a:srcRect/>
          <a:stretch>
            <a:fillRect/>
          </a:stretch>
        </p:blipFill>
        <p:spPr bwMode="auto">
          <a:xfrm>
            <a:off x="304800" y="4419600"/>
            <a:ext cx="70236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descr="H:\PostersPhotEdi + Use\Month6lmb 2x2.jpg"/>
          <p:cNvPicPr>
            <a:picLocks noChangeAspect="1" noChangeArrowheads="1"/>
          </p:cNvPicPr>
          <p:nvPr/>
        </p:nvPicPr>
        <p:blipFill>
          <a:blip r:embed="rId8" cstate="print">
            <a:grayscl/>
          </a:blip>
          <a:srcRect/>
          <a:stretch>
            <a:fillRect/>
          </a:stretch>
        </p:blipFill>
        <p:spPr bwMode="auto">
          <a:xfrm>
            <a:off x="228600" y="5181600"/>
            <a:ext cx="789895"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9" descr="H:\PostersPhotEdi + Use\Month7lmb 2x2.jpg"/>
          <p:cNvPicPr>
            <a:picLocks noChangeAspect="1" noChangeArrowheads="1"/>
          </p:cNvPicPr>
          <p:nvPr/>
        </p:nvPicPr>
        <p:blipFill>
          <a:blip r:embed="rId9" cstate="print">
            <a:grayscl/>
          </a:blip>
          <a:srcRect/>
          <a:stretch>
            <a:fillRect/>
          </a:stretch>
        </p:blipFill>
        <p:spPr bwMode="auto">
          <a:xfrm>
            <a:off x="152400" y="6019800"/>
            <a:ext cx="946220"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10" descr="Month8lmb 2x2"/>
          <p:cNvPicPr>
            <a:picLocks noChangeAspect="1" noChangeArrowheads="1"/>
          </p:cNvPicPr>
          <p:nvPr/>
        </p:nvPicPr>
        <p:blipFill>
          <a:blip r:embed="rId10" cstate="print">
            <a:grayscl/>
          </a:blip>
          <a:srcRect/>
          <a:stretch>
            <a:fillRect/>
          </a:stretch>
        </p:blipFill>
        <p:spPr bwMode="auto">
          <a:xfrm>
            <a:off x="228600" y="6934200"/>
            <a:ext cx="773723"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Christmas 2009 035.JPG"/>
          <p:cNvPicPr>
            <a:picLocks noChangeAspect="1"/>
          </p:cNvPicPr>
          <p:nvPr/>
        </p:nvPicPr>
        <p:blipFill>
          <a:blip r:embed="rId11" cstate="print">
            <a:grayscl/>
          </a:blip>
          <a:srcRect l="45556" t="14444" r="31111" b="55926"/>
          <a:stretch>
            <a:fillRect/>
          </a:stretch>
        </p:blipFill>
        <p:spPr>
          <a:xfrm rot="5400000">
            <a:off x="208643" y="8020957"/>
            <a:ext cx="838200" cy="798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1600200" y="152400"/>
            <a:ext cx="4876800" cy="1077218"/>
          </a:xfrm>
          <a:prstGeom prst="rect">
            <a:avLst/>
          </a:prstGeom>
          <a:solidFill>
            <a:schemeClr val="tx2">
              <a:lumMod val="20000"/>
              <a:lumOff val="80000"/>
            </a:schemeClr>
          </a:solidFill>
          <a:ln>
            <a:solidFill>
              <a:schemeClr val="tx2">
                <a:lumMod val="50000"/>
              </a:schemeClr>
            </a:solidFill>
          </a:ln>
        </p:spPr>
        <p:txBody>
          <a:bodyPr wrap="square" rtlCol="0">
            <a:spAutoFit/>
          </a:bodyPr>
          <a:lstStyle/>
          <a:p>
            <a:pPr algn="ctr"/>
            <a:r>
              <a:rPr lang="en-US" sz="2400" dirty="0" smtClean="0">
                <a:solidFill>
                  <a:srgbClr val="B4005A"/>
                </a:solidFill>
                <a:latin typeface="Kristen ITC" pitchFamily="66" charset="0"/>
              </a:rPr>
              <a:t>8 Weeks - End of Month 2</a:t>
            </a:r>
          </a:p>
          <a:p>
            <a:pPr algn="ctr"/>
            <a:endParaRPr lang="en-US" sz="800" dirty="0" smtClean="0">
              <a:solidFill>
                <a:srgbClr val="B4005A"/>
              </a:solidFill>
              <a:effectLst>
                <a:outerShdw blurRad="38100" dist="38100" dir="2700000" algn="tl">
                  <a:srgbClr val="000000">
                    <a:alpha val="43137"/>
                  </a:srgbClr>
                </a:outerShdw>
              </a:effectLst>
              <a:latin typeface="Kristen ITC" pitchFamily="66" charset="0"/>
            </a:endParaRPr>
          </a:p>
          <a:p>
            <a:pPr algn="ctr"/>
            <a:r>
              <a:rPr lang="en-US" sz="3200" dirty="0" smtClean="0">
                <a:solidFill>
                  <a:srgbClr val="B4005A"/>
                </a:solidFill>
                <a:latin typeface="Kristen ITC" pitchFamily="66" charset="0"/>
              </a:rPr>
              <a:t>“I am dancing!”</a:t>
            </a:r>
          </a:p>
        </p:txBody>
      </p:sp>
      <p:pic>
        <p:nvPicPr>
          <p:cNvPr id="14" name="Picture 4" descr="Month2 lmb 2x2"/>
          <p:cNvPicPr>
            <a:picLocks noChangeAspect="1" noChangeArrowheads="1"/>
          </p:cNvPicPr>
          <p:nvPr/>
        </p:nvPicPr>
        <p:blipFill>
          <a:blip r:embed="rId4" cstate="print"/>
          <a:srcRect/>
          <a:stretch>
            <a:fillRect/>
          </a:stretch>
        </p:blipFill>
        <p:spPr bwMode="auto">
          <a:xfrm rot="16200000">
            <a:off x="1447800" y="1905000"/>
            <a:ext cx="1905000" cy="1803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Cloud Callout 14"/>
          <p:cNvSpPr/>
          <p:nvPr/>
        </p:nvSpPr>
        <p:spPr>
          <a:xfrm>
            <a:off x="3733800" y="1295400"/>
            <a:ext cx="3124200" cy="2590800"/>
          </a:xfrm>
          <a:prstGeom prst="cloudCallout">
            <a:avLst>
              <a:gd name="adj1" fmla="val -68859"/>
              <a:gd name="adj2" fmla="val 12500"/>
            </a:avLst>
          </a:prstGeom>
          <a:solidFill>
            <a:srgbClr val="FF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267200" y="1676400"/>
            <a:ext cx="2286000" cy="2031325"/>
          </a:xfrm>
          <a:prstGeom prst="rect">
            <a:avLst/>
          </a:prstGeom>
          <a:noFill/>
        </p:spPr>
        <p:txBody>
          <a:bodyPr wrap="square" rtlCol="0">
            <a:spAutoFit/>
          </a:bodyPr>
          <a:lstStyle/>
          <a:p>
            <a:r>
              <a:rPr lang="en-US" sz="1400" dirty="0" smtClean="0">
                <a:solidFill>
                  <a:schemeClr val="tx2">
                    <a:lumMod val="50000"/>
                  </a:schemeClr>
                </a:solidFill>
              </a:rPr>
              <a:t>Thank you for praying for me.  I am two months old now and about 2 inches long.  Look! You can see my eyes, nose, and mouth.  I will use them to experience God’s world after I am born.</a:t>
            </a:r>
            <a:endParaRPr lang="en-US" sz="1400" dirty="0">
              <a:solidFill>
                <a:schemeClr val="tx2">
                  <a:lumMod val="50000"/>
                </a:schemeClr>
              </a:solidFill>
            </a:endParaRPr>
          </a:p>
        </p:txBody>
      </p:sp>
      <p:sp>
        <p:nvSpPr>
          <p:cNvPr id="17" name="TextBox 16"/>
          <p:cNvSpPr txBox="1"/>
          <p:nvPr/>
        </p:nvSpPr>
        <p:spPr>
          <a:xfrm>
            <a:off x="1371600" y="4572000"/>
            <a:ext cx="5181600" cy="2800767"/>
          </a:xfrm>
          <a:prstGeom prst="rect">
            <a:avLst/>
          </a:prstGeom>
          <a:noFill/>
        </p:spPr>
        <p:txBody>
          <a:bodyPr wrap="square" rtlCol="0">
            <a:spAutoFit/>
          </a:bodyPr>
          <a:lstStyle/>
          <a:p>
            <a:r>
              <a:rPr lang="en-US" sz="1600" dirty="0" smtClean="0">
                <a:solidFill>
                  <a:schemeClr val="tx2">
                    <a:lumMod val="50000"/>
                  </a:schemeClr>
                </a:solidFill>
              </a:rPr>
              <a:t>Guess what?</a:t>
            </a:r>
          </a:p>
          <a:p>
            <a:pPr>
              <a:buClr>
                <a:schemeClr val="tx2">
                  <a:lumMod val="50000"/>
                </a:schemeClr>
              </a:buClr>
              <a:buFont typeface="Wingdings" pitchFamily="2" charset="2"/>
              <a:buChar char="v"/>
            </a:pPr>
            <a:r>
              <a:rPr lang="en-US" sz="1600" dirty="0" smtClean="0">
                <a:solidFill>
                  <a:schemeClr val="tx2">
                    <a:lumMod val="50000"/>
                  </a:schemeClr>
                </a:solidFill>
              </a:rPr>
              <a:t> Your baby is making progress developing all of her external features and internal organs.</a:t>
            </a:r>
          </a:p>
          <a:p>
            <a:pPr>
              <a:buClr>
                <a:schemeClr val="tx2">
                  <a:lumMod val="50000"/>
                </a:schemeClr>
              </a:buClr>
              <a:buFont typeface="Wingdings" pitchFamily="2" charset="2"/>
              <a:buChar char="v"/>
            </a:pPr>
            <a:endParaRPr lang="en-US" sz="1600" dirty="0" smtClean="0">
              <a:solidFill>
                <a:schemeClr val="tx2">
                  <a:lumMod val="50000"/>
                </a:schemeClr>
              </a:solidFill>
            </a:endParaRPr>
          </a:p>
          <a:p>
            <a:pPr>
              <a:buClr>
                <a:schemeClr val="tx2">
                  <a:lumMod val="50000"/>
                </a:schemeClr>
              </a:buClr>
              <a:buFont typeface="Wingdings" pitchFamily="2" charset="2"/>
              <a:buChar char="v"/>
            </a:pPr>
            <a:r>
              <a:rPr lang="en-US" sz="1600" dirty="0" smtClean="0">
                <a:solidFill>
                  <a:schemeClr val="tx2">
                    <a:lumMod val="50000"/>
                  </a:schemeClr>
                </a:solidFill>
              </a:rPr>
              <a:t>Her brain is functioning at 40 days.</a:t>
            </a:r>
          </a:p>
          <a:p>
            <a:pPr>
              <a:buClr>
                <a:schemeClr val="tx2">
                  <a:lumMod val="50000"/>
                </a:schemeClr>
              </a:buClr>
              <a:buFont typeface="Wingdings" pitchFamily="2" charset="2"/>
              <a:buChar char="v"/>
            </a:pPr>
            <a:endParaRPr lang="en-US" sz="1600" dirty="0" smtClean="0">
              <a:solidFill>
                <a:schemeClr val="tx2">
                  <a:lumMod val="50000"/>
                </a:schemeClr>
              </a:solidFill>
            </a:endParaRPr>
          </a:p>
          <a:p>
            <a:pPr>
              <a:buClr>
                <a:schemeClr val="tx2">
                  <a:lumMod val="50000"/>
                </a:schemeClr>
              </a:buClr>
              <a:buFont typeface="Wingdings" pitchFamily="2" charset="2"/>
              <a:buChar char="v"/>
            </a:pPr>
            <a:r>
              <a:rPr lang="en-US" sz="1600" dirty="0" smtClean="0">
                <a:solidFill>
                  <a:schemeClr val="tx2">
                    <a:lumMod val="50000"/>
                  </a:schemeClr>
                </a:solidFill>
              </a:rPr>
              <a:t>Everything your baby needs to survive after birth is already present by the end of the 8</a:t>
            </a:r>
            <a:r>
              <a:rPr lang="en-US" sz="1600" baseline="30000" dirty="0" smtClean="0">
                <a:solidFill>
                  <a:schemeClr val="tx2">
                    <a:lumMod val="50000"/>
                  </a:schemeClr>
                </a:solidFill>
              </a:rPr>
              <a:t>th</a:t>
            </a:r>
            <a:r>
              <a:rPr lang="en-US" sz="1600" dirty="0" smtClean="0">
                <a:solidFill>
                  <a:schemeClr val="tx2">
                    <a:lumMod val="50000"/>
                  </a:schemeClr>
                </a:solidFill>
              </a:rPr>
              <a:t> week!</a:t>
            </a:r>
          </a:p>
          <a:p>
            <a:pPr>
              <a:buClr>
                <a:schemeClr val="tx2">
                  <a:lumMod val="50000"/>
                </a:schemeClr>
              </a:buClr>
              <a:buFont typeface="Wingdings" pitchFamily="2" charset="2"/>
              <a:buChar char="v"/>
            </a:pPr>
            <a:endParaRPr lang="en-US" sz="1600" dirty="0" smtClean="0">
              <a:solidFill>
                <a:schemeClr val="tx2">
                  <a:lumMod val="50000"/>
                </a:schemeClr>
              </a:solidFill>
            </a:endParaRPr>
          </a:p>
          <a:p>
            <a:pPr>
              <a:buClr>
                <a:schemeClr val="tx2">
                  <a:lumMod val="50000"/>
                </a:schemeClr>
              </a:buClr>
              <a:buFont typeface="Wingdings" pitchFamily="2" charset="2"/>
              <a:buChar char="v"/>
            </a:pPr>
            <a:r>
              <a:rPr lang="en-US" sz="1600" dirty="0" smtClean="0">
                <a:solidFill>
                  <a:schemeClr val="tx2">
                    <a:lumMod val="50000"/>
                  </a:schemeClr>
                </a:solidFill>
              </a:rPr>
              <a:t>She loves to hop, jump and flip – her first dance steps!</a:t>
            </a:r>
          </a:p>
        </p:txBody>
      </p:sp>
      <p:sp>
        <p:nvSpPr>
          <p:cNvPr id="19" name="Rectangle 18"/>
          <p:cNvSpPr>
            <a:spLocks noChangeArrowheads="1"/>
          </p:cNvSpPr>
          <p:nvPr/>
        </p:nvSpPr>
        <p:spPr bwMode="auto">
          <a:xfrm>
            <a:off x="1371600" y="7924800"/>
            <a:ext cx="5486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200" dirty="0" smtClean="0">
                <a:latin typeface="Arial" pitchFamily="34" charset="0"/>
                <a:ea typeface="Times New Roman" pitchFamily="18" charset="0"/>
                <a:cs typeface="Arial" pitchFamily="34" charset="0"/>
                <a:hlinkClick r:id="rId12"/>
              </a:rPr>
              <a:t>http://www.archbalt.org/family-life/respect-life/spiritual-adoption/</a:t>
            </a:r>
            <a:r>
              <a:rPr lang="en-US" sz="1200" dirty="0" smtClean="0">
                <a:latin typeface="Arial" pitchFamily="34" charset="0"/>
                <a:ea typeface="Times New Roman" pitchFamily="18" charset="0"/>
                <a:cs typeface="Arial" pitchFamily="34" charset="0"/>
              </a:rPr>
              <a:t> Information on the developing baby was taken from:  Abortion: Questions and Answers, Dr. and Mrs. John C. </a:t>
            </a:r>
            <a:r>
              <a:rPr lang="en-US" sz="1200" dirty="0" err="1" smtClean="0">
                <a:latin typeface="Arial" pitchFamily="34" charset="0"/>
                <a:ea typeface="Times New Roman" pitchFamily="18" charset="0"/>
                <a:cs typeface="Arial" pitchFamily="34" charset="0"/>
              </a:rPr>
              <a:t>Wilke</a:t>
            </a:r>
            <a:r>
              <a:rPr lang="en-US" sz="1200" dirty="0" smtClean="0">
                <a:latin typeface="Arial" pitchFamily="34" charset="0"/>
                <a:ea typeface="Times New Roman" pitchFamily="18" charset="0"/>
                <a:cs typeface="Arial" pitchFamily="34" charset="0"/>
              </a:rPr>
              <a:t>, © 1985, Hayes Publishing Company, Inc., Cincinnati, OH.  Illustrations(c)</a:t>
            </a:r>
            <a:r>
              <a:rPr lang="en-US" sz="1200" dirty="0" err="1" smtClean="0">
                <a:latin typeface="Arial" pitchFamily="34" charset="0"/>
                <a:ea typeface="Times New Roman" pitchFamily="18" charset="0"/>
                <a:cs typeface="Arial" pitchFamily="34" charset="0"/>
              </a:rPr>
              <a:t>L.Brenegan</a:t>
            </a:r>
            <a:r>
              <a:rPr lang="en-US" sz="1200" dirty="0" smtClean="0">
                <a:latin typeface="Arial" pitchFamily="34" charset="0"/>
                <a:ea typeface="Times New Roman" pitchFamily="18" charset="0"/>
                <a:cs typeface="Arial" pitchFamily="34" charset="0"/>
              </a:rPr>
              <a:t> 2001 – may not be reprinted without express permission of the artist.</a:t>
            </a:r>
            <a:endParaRPr lang="en-US" dirty="0" smtClean="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2" name="Rectangle 11"/>
          <p:cNvSpPr/>
          <p:nvPr/>
        </p:nvSpPr>
        <p:spPr>
          <a:xfrm>
            <a:off x="0" y="0"/>
            <a:ext cx="1295400" cy="9144000"/>
          </a:xfrm>
          <a:prstGeom prst="rect">
            <a:avLst/>
          </a:prstGeom>
          <a:solidFill>
            <a:srgbClr val="FFCC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OneCell crop 2x2 lmb"/>
          <p:cNvPicPr>
            <a:picLocks noChangeAspect="1" noChangeArrowheads="1"/>
          </p:cNvPicPr>
          <p:nvPr/>
        </p:nvPicPr>
        <p:blipFill>
          <a:blip r:embed="rId2" cstate="print">
            <a:grayscl/>
          </a:blip>
          <a:srcRect/>
          <a:stretch>
            <a:fillRect/>
          </a:stretch>
        </p:blipFill>
        <p:spPr bwMode="auto">
          <a:xfrm>
            <a:off x="304800" y="152400"/>
            <a:ext cx="6096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3" descr="Month1LMB 2x2"/>
          <p:cNvPicPr>
            <a:picLocks noChangeAspect="1" noChangeArrowheads="1"/>
          </p:cNvPicPr>
          <p:nvPr/>
        </p:nvPicPr>
        <p:blipFill>
          <a:blip r:embed="rId3" cstate="print">
            <a:grayscl/>
          </a:blip>
          <a:srcRect/>
          <a:stretch>
            <a:fillRect/>
          </a:stretch>
        </p:blipFill>
        <p:spPr bwMode="auto">
          <a:xfrm>
            <a:off x="304800" y="914400"/>
            <a:ext cx="685799"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4" descr="Month2 lmb 2x2"/>
          <p:cNvPicPr>
            <a:picLocks noChangeAspect="1" noChangeArrowheads="1"/>
          </p:cNvPicPr>
          <p:nvPr/>
        </p:nvPicPr>
        <p:blipFill>
          <a:blip r:embed="rId4" cstate="print">
            <a:grayscl/>
          </a:blip>
          <a:srcRect/>
          <a:stretch>
            <a:fillRect/>
          </a:stretch>
        </p:blipFill>
        <p:spPr bwMode="auto">
          <a:xfrm>
            <a:off x="304800" y="1752600"/>
            <a:ext cx="724514"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descr="H:\PostersPhotEdi + Use\month3lmb 2x2.jpg"/>
          <p:cNvPicPr>
            <a:picLocks noChangeAspect="1" noChangeArrowheads="1"/>
          </p:cNvPicPr>
          <p:nvPr/>
        </p:nvPicPr>
        <p:blipFill>
          <a:blip r:embed="rId5" cstate="print"/>
          <a:srcRect/>
          <a:stretch>
            <a:fillRect/>
          </a:stretch>
        </p:blipFill>
        <p:spPr bwMode="auto">
          <a:xfrm>
            <a:off x="304800" y="2590800"/>
            <a:ext cx="609600" cy="693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6" descr="month4lmb 2x2"/>
          <p:cNvPicPr>
            <a:picLocks noChangeAspect="1" noChangeArrowheads="1"/>
          </p:cNvPicPr>
          <p:nvPr/>
        </p:nvPicPr>
        <p:blipFill>
          <a:blip r:embed="rId6" cstate="print">
            <a:grayscl/>
          </a:blip>
          <a:srcRect/>
          <a:stretch>
            <a:fillRect/>
          </a:stretch>
        </p:blipFill>
        <p:spPr bwMode="auto">
          <a:xfrm>
            <a:off x="304800" y="3429000"/>
            <a:ext cx="744454"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7" descr="H:\PostersPhotEdi + Use\month5lmb 2x2.jpg"/>
          <p:cNvPicPr>
            <a:picLocks noChangeAspect="1" noChangeArrowheads="1"/>
          </p:cNvPicPr>
          <p:nvPr/>
        </p:nvPicPr>
        <p:blipFill>
          <a:blip r:embed="rId7" cstate="print">
            <a:grayscl/>
          </a:blip>
          <a:srcRect/>
          <a:stretch>
            <a:fillRect/>
          </a:stretch>
        </p:blipFill>
        <p:spPr bwMode="auto">
          <a:xfrm>
            <a:off x="304800" y="4419600"/>
            <a:ext cx="70236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descr="H:\PostersPhotEdi + Use\Month6lmb 2x2.jpg"/>
          <p:cNvPicPr>
            <a:picLocks noChangeAspect="1" noChangeArrowheads="1"/>
          </p:cNvPicPr>
          <p:nvPr/>
        </p:nvPicPr>
        <p:blipFill>
          <a:blip r:embed="rId8" cstate="print">
            <a:grayscl/>
          </a:blip>
          <a:srcRect/>
          <a:stretch>
            <a:fillRect/>
          </a:stretch>
        </p:blipFill>
        <p:spPr bwMode="auto">
          <a:xfrm>
            <a:off x="228600" y="5181600"/>
            <a:ext cx="789895"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9" descr="H:\PostersPhotEdi + Use\Month7lmb 2x2.jpg"/>
          <p:cNvPicPr>
            <a:picLocks noChangeAspect="1" noChangeArrowheads="1"/>
          </p:cNvPicPr>
          <p:nvPr/>
        </p:nvPicPr>
        <p:blipFill>
          <a:blip r:embed="rId9" cstate="print">
            <a:grayscl/>
          </a:blip>
          <a:srcRect/>
          <a:stretch>
            <a:fillRect/>
          </a:stretch>
        </p:blipFill>
        <p:spPr bwMode="auto">
          <a:xfrm>
            <a:off x="152400" y="6019800"/>
            <a:ext cx="946220"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10" descr="Month8lmb 2x2"/>
          <p:cNvPicPr>
            <a:picLocks noChangeAspect="1" noChangeArrowheads="1"/>
          </p:cNvPicPr>
          <p:nvPr/>
        </p:nvPicPr>
        <p:blipFill>
          <a:blip r:embed="rId10" cstate="print">
            <a:grayscl/>
          </a:blip>
          <a:srcRect/>
          <a:stretch>
            <a:fillRect/>
          </a:stretch>
        </p:blipFill>
        <p:spPr bwMode="auto">
          <a:xfrm>
            <a:off x="228600" y="6934200"/>
            <a:ext cx="773723"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Christmas 2009 035.JPG"/>
          <p:cNvPicPr>
            <a:picLocks noChangeAspect="1"/>
          </p:cNvPicPr>
          <p:nvPr/>
        </p:nvPicPr>
        <p:blipFill>
          <a:blip r:embed="rId11" cstate="print">
            <a:grayscl/>
          </a:blip>
          <a:srcRect l="45556" t="14444" r="31111" b="55926"/>
          <a:stretch>
            <a:fillRect/>
          </a:stretch>
        </p:blipFill>
        <p:spPr>
          <a:xfrm rot="5400000">
            <a:off x="208643" y="8020957"/>
            <a:ext cx="838200" cy="798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1600200" y="152400"/>
            <a:ext cx="4876800" cy="1077218"/>
          </a:xfrm>
          <a:prstGeom prst="rect">
            <a:avLst/>
          </a:prstGeom>
          <a:solidFill>
            <a:srgbClr val="FFCCCC"/>
          </a:solidFill>
          <a:ln>
            <a:solidFill>
              <a:srgbClr val="FF99CC"/>
            </a:solidFill>
          </a:ln>
        </p:spPr>
        <p:txBody>
          <a:bodyPr wrap="square" rtlCol="0">
            <a:spAutoFit/>
          </a:bodyPr>
          <a:lstStyle/>
          <a:p>
            <a:pPr algn="ctr"/>
            <a:r>
              <a:rPr lang="en-US" sz="2400" dirty="0" smtClean="0">
                <a:solidFill>
                  <a:schemeClr val="accent1">
                    <a:lumMod val="50000"/>
                  </a:schemeClr>
                </a:solidFill>
                <a:latin typeface="Kristen ITC" pitchFamily="66" charset="0"/>
              </a:rPr>
              <a:t>12 weeks - End of Month 3</a:t>
            </a:r>
          </a:p>
          <a:p>
            <a:pPr algn="ctr"/>
            <a:endParaRPr lang="en-US" sz="800" dirty="0" smtClean="0">
              <a:solidFill>
                <a:schemeClr val="accent1">
                  <a:lumMod val="50000"/>
                </a:schemeClr>
              </a:solidFill>
              <a:effectLst>
                <a:outerShdw blurRad="38100" dist="38100" dir="2700000" algn="tl">
                  <a:srgbClr val="000000">
                    <a:alpha val="43137"/>
                  </a:srgbClr>
                </a:outerShdw>
              </a:effectLst>
              <a:latin typeface="Kristen ITC" pitchFamily="66" charset="0"/>
            </a:endParaRPr>
          </a:p>
          <a:p>
            <a:pPr algn="ctr"/>
            <a:r>
              <a:rPr lang="en-US" sz="3200" dirty="0" smtClean="0">
                <a:solidFill>
                  <a:schemeClr val="accent1">
                    <a:lumMod val="50000"/>
                  </a:schemeClr>
                </a:solidFill>
                <a:latin typeface="Kristen ITC" pitchFamily="66" charset="0"/>
              </a:rPr>
              <a:t>“I can suck my thumb!”</a:t>
            </a:r>
          </a:p>
        </p:txBody>
      </p:sp>
      <p:pic>
        <p:nvPicPr>
          <p:cNvPr id="14" name="Picture 5" descr="H:\PostersPhotEdi + Use\month3lmb 2x2.jpg"/>
          <p:cNvPicPr>
            <a:picLocks noChangeAspect="1" noChangeArrowheads="1"/>
          </p:cNvPicPr>
          <p:nvPr/>
        </p:nvPicPr>
        <p:blipFill>
          <a:blip r:embed="rId12" cstate="print"/>
          <a:srcRect/>
          <a:stretch>
            <a:fillRect/>
          </a:stretch>
        </p:blipFill>
        <p:spPr bwMode="auto">
          <a:xfrm>
            <a:off x="1524000" y="2514600"/>
            <a:ext cx="1981200" cy="2252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Cloud Callout 14"/>
          <p:cNvSpPr/>
          <p:nvPr/>
        </p:nvSpPr>
        <p:spPr>
          <a:xfrm>
            <a:off x="3429000" y="1676400"/>
            <a:ext cx="3200400" cy="3657600"/>
          </a:xfrm>
          <a:prstGeom prst="cloudCallout">
            <a:avLst>
              <a:gd name="adj1" fmla="val -73333"/>
              <a:gd name="adj2" fmla="val -8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10000" y="2133600"/>
            <a:ext cx="2667000" cy="2585323"/>
          </a:xfrm>
          <a:prstGeom prst="rect">
            <a:avLst/>
          </a:prstGeom>
          <a:noFill/>
        </p:spPr>
        <p:txBody>
          <a:bodyPr wrap="square" rtlCol="0">
            <a:spAutoFit/>
          </a:bodyPr>
          <a:lstStyle/>
          <a:p>
            <a:r>
              <a:rPr lang="en-US" dirty="0" smtClean="0"/>
              <a:t>Thank you for praying for me.  I’m three months old now.  I’m about 3 inches long and I weigh one ounce.  That’s not much, but I’m fully formed and can even suck my thumb!</a:t>
            </a:r>
            <a:endParaRPr lang="en-US" dirty="0"/>
          </a:p>
        </p:txBody>
      </p:sp>
      <p:sp>
        <p:nvSpPr>
          <p:cNvPr id="17" name="TextBox 16"/>
          <p:cNvSpPr txBox="1"/>
          <p:nvPr/>
        </p:nvSpPr>
        <p:spPr>
          <a:xfrm>
            <a:off x="1676400" y="5943362"/>
            <a:ext cx="4876800" cy="1600438"/>
          </a:xfrm>
          <a:prstGeom prst="rect">
            <a:avLst/>
          </a:prstGeom>
          <a:noFill/>
        </p:spPr>
        <p:txBody>
          <a:bodyPr wrap="square" rtlCol="0">
            <a:spAutoFit/>
          </a:bodyPr>
          <a:lstStyle/>
          <a:p>
            <a:r>
              <a:rPr lang="en-US" sz="1400" dirty="0" smtClean="0"/>
              <a:t>We are at the end of the first trimester!  Your spiritually adopted baby is becoming very active in the womb now.  Here are some things he can do:</a:t>
            </a:r>
          </a:p>
          <a:p>
            <a:pPr>
              <a:buFont typeface="Wingdings" pitchFamily="2" charset="2"/>
              <a:buChar char="v"/>
            </a:pPr>
            <a:r>
              <a:rPr lang="en-US" sz="1400" dirty="0" smtClean="0"/>
              <a:t>Squint</a:t>
            </a:r>
          </a:p>
          <a:p>
            <a:pPr>
              <a:buFont typeface="Wingdings" pitchFamily="2" charset="2"/>
              <a:buChar char="v"/>
            </a:pPr>
            <a:r>
              <a:rPr lang="en-US" sz="1400" dirty="0" smtClean="0"/>
              <a:t>Swallow</a:t>
            </a:r>
          </a:p>
          <a:p>
            <a:pPr>
              <a:buFont typeface="Wingdings" pitchFamily="2" charset="2"/>
              <a:buChar char="v"/>
            </a:pPr>
            <a:r>
              <a:rPr lang="en-US" sz="1400" dirty="0" smtClean="0"/>
              <a:t>Move his tongue</a:t>
            </a:r>
          </a:p>
          <a:p>
            <a:pPr>
              <a:buFont typeface="Wingdings" pitchFamily="2" charset="2"/>
              <a:buChar char="v"/>
            </a:pPr>
            <a:r>
              <a:rPr lang="en-US" sz="1400" dirty="0" smtClean="0"/>
              <a:t>Make a tight fist if you touch his palm</a:t>
            </a:r>
            <a:endParaRPr lang="en-US" sz="1400" dirty="0"/>
          </a:p>
        </p:txBody>
      </p:sp>
      <p:sp>
        <p:nvSpPr>
          <p:cNvPr id="19" name="Rectangle 18"/>
          <p:cNvSpPr>
            <a:spLocks noChangeArrowheads="1"/>
          </p:cNvSpPr>
          <p:nvPr/>
        </p:nvSpPr>
        <p:spPr bwMode="auto">
          <a:xfrm>
            <a:off x="1371600" y="8153400"/>
            <a:ext cx="548640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100" dirty="0" smtClean="0">
                <a:latin typeface="Arial" pitchFamily="34" charset="0"/>
                <a:ea typeface="Times New Roman" pitchFamily="18" charset="0"/>
                <a:cs typeface="Arial" pitchFamily="34" charset="0"/>
                <a:hlinkClick r:id="rId13"/>
              </a:rPr>
              <a:t>http://www.archbalt.org/family-life/respect-life/spiritual-adoption/</a:t>
            </a:r>
            <a:r>
              <a:rPr lang="en-US" sz="1100" dirty="0" smtClean="0">
                <a:latin typeface="Arial" pitchFamily="34" charset="0"/>
                <a:ea typeface="Times New Roman" pitchFamily="18" charset="0"/>
                <a:cs typeface="Arial" pitchFamily="34" charset="0"/>
              </a:rPr>
              <a:t> Information on the developing baby was taken from:  Abortion: Questions and Answers, Dr. and Mrs. John C. </a:t>
            </a:r>
            <a:r>
              <a:rPr lang="en-US" sz="1100" dirty="0" err="1" smtClean="0">
                <a:latin typeface="Arial" pitchFamily="34" charset="0"/>
                <a:ea typeface="Times New Roman" pitchFamily="18" charset="0"/>
                <a:cs typeface="Arial" pitchFamily="34" charset="0"/>
              </a:rPr>
              <a:t>Wilke</a:t>
            </a:r>
            <a:r>
              <a:rPr lang="en-US" sz="1100" dirty="0" smtClean="0">
                <a:latin typeface="Arial" pitchFamily="34" charset="0"/>
                <a:ea typeface="Times New Roman" pitchFamily="18" charset="0"/>
                <a:cs typeface="Arial" pitchFamily="34" charset="0"/>
              </a:rPr>
              <a:t>, © 1985, Hayes Publishing Company, Inc., Cincinnati, OH.  Illustrations(c)</a:t>
            </a:r>
            <a:r>
              <a:rPr lang="en-US" sz="1100" dirty="0" err="1" smtClean="0">
                <a:latin typeface="Arial" pitchFamily="34" charset="0"/>
                <a:ea typeface="Times New Roman" pitchFamily="18" charset="0"/>
                <a:cs typeface="Arial" pitchFamily="34" charset="0"/>
              </a:rPr>
              <a:t>L.Brenegan</a:t>
            </a:r>
            <a:r>
              <a:rPr lang="en-US" sz="1100" dirty="0" smtClean="0">
                <a:latin typeface="Arial" pitchFamily="34" charset="0"/>
                <a:ea typeface="Times New Roman" pitchFamily="18" charset="0"/>
                <a:cs typeface="Arial" pitchFamily="34" charset="0"/>
              </a:rPr>
              <a:t> 2001 – may not be reprinted without express permission of the artist.</a:t>
            </a:r>
            <a:endParaRPr lang="en-US" sz="1600" dirty="0" smtClean="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95400" cy="9144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OneCell crop 2x2 lmb"/>
          <p:cNvPicPr>
            <a:picLocks noChangeAspect="1" noChangeArrowheads="1"/>
          </p:cNvPicPr>
          <p:nvPr/>
        </p:nvPicPr>
        <p:blipFill>
          <a:blip r:embed="rId2" cstate="print">
            <a:grayscl/>
          </a:blip>
          <a:srcRect/>
          <a:stretch>
            <a:fillRect/>
          </a:stretch>
        </p:blipFill>
        <p:spPr bwMode="auto">
          <a:xfrm>
            <a:off x="304800" y="152400"/>
            <a:ext cx="6096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3" descr="Month1LMB 2x2"/>
          <p:cNvPicPr>
            <a:picLocks noChangeAspect="1" noChangeArrowheads="1"/>
          </p:cNvPicPr>
          <p:nvPr/>
        </p:nvPicPr>
        <p:blipFill>
          <a:blip r:embed="rId3" cstate="print">
            <a:grayscl/>
          </a:blip>
          <a:srcRect/>
          <a:stretch>
            <a:fillRect/>
          </a:stretch>
        </p:blipFill>
        <p:spPr bwMode="auto">
          <a:xfrm>
            <a:off x="304800" y="914400"/>
            <a:ext cx="685799"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4" descr="Month2 lmb 2x2"/>
          <p:cNvPicPr>
            <a:picLocks noChangeAspect="1" noChangeArrowheads="1"/>
          </p:cNvPicPr>
          <p:nvPr/>
        </p:nvPicPr>
        <p:blipFill>
          <a:blip r:embed="rId4" cstate="print">
            <a:grayscl/>
          </a:blip>
          <a:srcRect/>
          <a:stretch>
            <a:fillRect/>
          </a:stretch>
        </p:blipFill>
        <p:spPr bwMode="auto">
          <a:xfrm>
            <a:off x="304800" y="1752600"/>
            <a:ext cx="724514"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descr="H:\PostersPhotEdi + Use\month3lmb 2x2.jpg"/>
          <p:cNvPicPr>
            <a:picLocks noChangeAspect="1" noChangeArrowheads="1"/>
          </p:cNvPicPr>
          <p:nvPr/>
        </p:nvPicPr>
        <p:blipFill>
          <a:blip r:embed="rId5" cstate="print">
            <a:grayscl/>
          </a:blip>
          <a:srcRect/>
          <a:stretch>
            <a:fillRect/>
          </a:stretch>
        </p:blipFill>
        <p:spPr bwMode="auto">
          <a:xfrm>
            <a:off x="304800" y="2590800"/>
            <a:ext cx="609600" cy="693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6" descr="month4lmb 2x2"/>
          <p:cNvPicPr>
            <a:picLocks noChangeAspect="1" noChangeArrowheads="1"/>
          </p:cNvPicPr>
          <p:nvPr/>
        </p:nvPicPr>
        <p:blipFill>
          <a:blip r:embed="rId6" cstate="print"/>
          <a:srcRect/>
          <a:stretch>
            <a:fillRect/>
          </a:stretch>
        </p:blipFill>
        <p:spPr bwMode="auto">
          <a:xfrm>
            <a:off x="304800" y="3429000"/>
            <a:ext cx="744454"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7" descr="H:\PostersPhotEdi + Use\month5lmb 2x2.jpg"/>
          <p:cNvPicPr>
            <a:picLocks noChangeAspect="1" noChangeArrowheads="1"/>
          </p:cNvPicPr>
          <p:nvPr/>
        </p:nvPicPr>
        <p:blipFill>
          <a:blip r:embed="rId7" cstate="print">
            <a:grayscl/>
          </a:blip>
          <a:srcRect/>
          <a:stretch>
            <a:fillRect/>
          </a:stretch>
        </p:blipFill>
        <p:spPr bwMode="auto">
          <a:xfrm>
            <a:off x="304800" y="4419600"/>
            <a:ext cx="70236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descr="H:\PostersPhotEdi + Use\Month6lmb 2x2.jpg"/>
          <p:cNvPicPr>
            <a:picLocks noChangeAspect="1" noChangeArrowheads="1"/>
          </p:cNvPicPr>
          <p:nvPr/>
        </p:nvPicPr>
        <p:blipFill>
          <a:blip r:embed="rId8" cstate="print">
            <a:grayscl/>
          </a:blip>
          <a:srcRect/>
          <a:stretch>
            <a:fillRect/>
          </a:stretch>
        </p:blipFill>
        <p:spPr bwMode="auto">
          <a:xfrm>
            <a:off x="228600" y="5181600"/>
            <a:ext cx="789895"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9" descr="H:\PostersPhotEdi + Use\Month7lmb 2x2.jpg"/>
          <p:cNvPicPr>
            <a:picLocks noChangeAspect="1" noChangeArrowheads="1"/>
          </p:cNvPicPr>
          <p:nvPr/>
        </p:nvPicPr>
        <p:blipFill>
          <a:blip r:embed="rId9" cstate="print">
            <a:grayscl/>
          </a:blip>
          <a:srcRect/>
          <a:stretch>
            <a:fillRect/>
          </a:stretch>
        </p:blipFill>
        <p:spPr bwMode="auto">
          <a:xfrm>
            <a:off x="152400" y="6019800"/>
            <a:ext cx="946220"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10" descr="Month8lmb 2x2"/>
          <p:cNvPicPr>
            <a:picLocks noChangeAspect="1" noChangeArrowheads="1"/>
          </p:cNvPicPr>
          <p:nvPr/>
        </p:nvPicPr>
        <p:blipFill>
          <a:blip r:embed="rId10" cstate="print">
            <a:grayscl/>
          </a:blip>
          <a:srcRect/>
          <a:stretch>
            <a:fillRect/>
          </a:stretch>
        </p:blipFill>
        <p:spPr bwMode="auto">
          <a:xfrm>
            <a:off x="228600" y="6934200"/>
            <a:ext cx="773723"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Christmas 2009 035.JPG"/>
          <p:cNvPicPr>
            <a:picLocks noChangeAspect="1"/>
          </p:cNvPicPr>
          <p:nvPr/>
        </p:nvPicPr>
        <p:blipFill>
          <a:blip r:embed="rId11" cstate="print">
            <a:grayscl/>
          </a:blip>
          <a:srcRect l="45556" t="14444" r="31111" b="55926"/>
          <a:stretch>
            <a:fillRect/>
          </a:stretch>
        </p:blipFill>
        <p:spPr>
          <a:xfrm rot="5400000">
            <a:off x="208643" y="8020957"/>
            <a:ext cx="838200" cy="798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1600200" y="152400"/>
            <a:ext cx="4876800" cy="1077218"/>
          </a:xfrm>
          <a:prstGeom prst="rect">
            <a:avLst/>
          </a:prstGeom>
          <a:solidFill>
            <a:schemeClr val="tx2">
              <a:lumMod val="20000"/>
              <a:lumOff val="80000"/>
            </a:schemeClr>
          </a:solidFill>
          <a:ln>
            <a:solidFill>
              <a:schemeClr val="tx2">
                <a:lumMod val="50000"/>
              </a:schemeClr>
            </a:solidFill>
          </a:ln>
        </p:spPr>
        <p:txBody>
          <a:bodyPr wrap="square" rtlCol="0">
            <a:spAutoFit/>
          </a:bodyPr>
          <a:lstStyle/>
          <a:p>
            <a:pPr algn="ctr"/>
            <a:r>
              <a:rPr lang="en-US" sz="2400" dirty="0" smtClean="0">
                <a:solidFill>
                  <a:srgbClr val="B4005A"/>
                </a:solidFill>
                <a:latin typeface="Kristen ITC" pitchFamily="66" charset="0"/>
              </a:rPr>
              <a:t>16 Weeks - End of Month 4</a:t>
            </a:r>
          </a:p>
          <a:p>
            <a:pPr algn="ctr"/>
            <a:endParaRPr lang="en-US" sz="800" dirty="0" smtClean="0">
              <a:solidFill>
                <a:srgbClr val="B4005A"/>
              </a:solidFill>
              <a:effectLst>
                <a:outerShdw blurRad="38100" dist="38100" dir="2700000" algn="tl">
                  <a:srgbClr val="000000">
                    <a:alpha val="43137"/>
                  </a:srgbClr>
                </a:outerShdw>
              </a:effectLst>
              <a:latin typeface="Kristen ITC" pitchFamily="66" charset="0"/>
            </a:endParaRPr>
          </a:p>
          <a:p>
            <a:pPr algn="ctr"/>
            <a:r>
              <a:rPr lang="en-US" sz="3200" dirty="0" smtClean="0">
                <a:solidFill>
                  <a:srgbClr val="B4005A"/>
                </a:solidFill>
                <a:latin typeface="Kristen ITC" pitchFamily="66" charset="0"/>
              </a:rPr>
              <a:t>“I had a dream today!”</a:t>
            </a:r>
          </a:p>
        </p:txBody>
      </p:sp>
      <p:pic>
        <p:nvPicPr>
          <p:cNvPr id="14" name="Picture 6" descr="month4lmb 2x2"/>
          <p:cNvPicPr>
            <a:picLocks noChangeAspect="1" noChangeArrowheads="1"/>
          </p:cNvPicPr>
          <p:nvPr/>
        </p:nvPicPr>
        <p:blipFill>
          <a:blip r:embed="rId12" cstate="print"/>
          <a:srcRect/>
          <a:stretch>
            <a:fillRect/>
          </a:stretch>
        </p:blipFill>
        <p:spPr bwMode="auto">
          <a:xfrm>
            <a:off x="4876800" y="2209800"/>
            <a:ext cx="1624263"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Cloud Callout 14"/>
          <p:cNvSpPr/>
          <p:nvPr/>
        </p:nvSpPr>
        <p:spPr>
          <a:xfrm>
            <a:off x="1219200" y="1524000"/>
            <a:ext cx="3276600" cy="3276600"/>
          </a:xfrm>
          <a:prstGeom prst="cloudCallout">
            <a:avLst>
              <a:gd name="adj1" fmla="val 72222"/>
              <a:gd name="adj2" fmla="val -249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00200" y="2133600"/>
            <a:ext cx="2590800" cy="2031325"/>
          </a:xfrm>
          <a:prstGeom prst="rect">
            <a:avLst/>
          </a:prstGeom>
          <a:noFill/>
        </p:spPr>
        <p:txBody>
          <a:bodyPr wrap="square" rtlCol="0">
            <a:spAutoFit/>
          </a:bodyPr>
          <a:lstStyle/>
          <a:p>
            <a:r>
              <a:rPr lang="en-US" sz="1400" dirty="0" smtClean="0"/>
              <a:t>Thank you for praying for me.  I’m bigger and stronger now.  I’m about 6 inches long and I weigh 4 ounces.  When mommy goes to the doctor, she can even listen to my heartbeat!  I hope that one day I will run and play with friends like you.</a:t>
            </a:r>
            <a:endParaRPr lang="en-US" sz="1400" dirty="0"/>
          </a:p>
        </p:txBody>
      </p:sp>
      <p:sp>
        <p:nvSpPr>
          <p:cNvPr id="19" name="Rounded Rectangle 18"/>
          <p:cNvSpPr/>
          <p:nvPr/>
        </p:nvSpPr>
        <p:spPr>
          <a:xfrm>
            <a:off x="4191000" y="4191000"/>
            <a:ext cx="2362200" cy="2819400"/>
          </a:xfrm>
          <a:prstGeom prst="roundRect">
            <a:avLst>
              <a:gd name="adj" fmla="val 9804"/>
            </a:avLst>
          </a:prstGeom>
          <a:solidFill>
            <a:srgbClr val="FFCCFF"/>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962400" y="4191000"/>
            <a:ext cx="2667000" cy="2862322"/>
          </a:xfrm>
          <a:prstGeom prst="rect">
            <a:avLst/>
          </a:prstGeom>
          <a:noFill/>
          <a:ln>
            <a:noFill/>
          </a:ln>
        </p:spPr>
        <p:txBody>
          <a:bodyPr wrap="square" rtlCol="0">
            <a:spAutoFit/>
          </a:bodyPr>
          <a:lstStyle/>
          <a:p>
            <a:pPr algn="ctr"/>
            <a:r>
              <a:rPr lang="en-US" sz="1200" b="1" dirty="0" smtClean="0">
                <a:solidFill>
                  <a:schemeClr val="tx2">
                    <a:lumMod val="50000"/>
                  </a:schemeClr>
                </a:solidFill>
                <a:latin typeface="Occidental" pitchFamily="2" charset="0"/>
              </a:rPr>
              <a:t>Prayer to Mary, </a:t>
            </a:r>
          </a:p>
          <a:p>
            <a:pPr algn="ctr"/>
            <a:r>
              <a:rPr lang="en-US" sz="1200" b="1" dirty="0" smtClean="0">
                <a:solidFill>
                  <a:schemeClr val="tx2">
                    <a:lumMod val="50000"/>
                  </a:schemeClr>
                </a:solidFill>
                <a:latin typeface="Occidental" pitchFamily="2" charset="0"/>
              </a:rPr>
              <a:t>Mother of the Life Within</a:t>
            </a:r>
          </a:p>
          <a:p>
            <a:pPr algn="ctr"/>
            <a:r>
              <a:rPr lang="en-US" sz="1200" dirty="0" smtClean="0">
                <a:solidFill>
                  <a:schemeClr val="tx2">
                    <a:lumMod val="50000"/>
                  </a:schemeClr>
                </a:solidFill>
                <a:latin typeface="Occidental" pitchFamily="2" charset="0"/>
              </a:rPr>
              <a:t>O Mary, Mother of the Life Within, </a:t>
            </a:r>
            <a:br>
              <a:rPr lang="en-US" sz="1200" dirty="0" smtClean="0">
                <a:solidFill>
                  <a:schemeClr val="tx2">
                    <a:lumMod val="50000"/>
                  </a:schemeClr>
                </a:solidFill>
                <a:latin typeface="Occidental" pitchFamily="2" charset="0"/>
              </a:rPr>
            </a:br>
            <a:r>
              <a:rPr lang="en-US" sz="1200" dirty="0" smtClean="0">
                <a:solidFill>
                  <a:schemeClr val="tx2">
                    <a:lumMod val="50000"/>
                  </a:schemeClr>
                </a:solidFill>
                <a:latin typeface="Occidental" pitchFamily="2" charset="0"/>
              </a:rPr>
              <a:t>all life we entrust to you; </a:t>
            </a:r>
            <a:br>
              <a:rPr lang="en-US" sz="1200" dirty="0" smtClean="0">
                <a:solidFill>
                  <a:schemeClr val="tx2">
                    <a:lumMod val="50000"/>
                  </a:schemeClr>
                </a:solidFill>
                <a:latin typeface="Occidental" pitchFamily="2" charset="0"/>
              </a:rPr>
            </a:br>
            <a:r>
              <a:rPr lang="en-US" sz="1200" dirty="0" smtClean="0">
                <a:solidFill>
                  <a:schemeClr val="tx2">
                    <a:lumMod val="50000"/>
                  </a:schemeClr>
                </a:solidFill>
                <a:latin typeface="Occidental" pitchFamily="2" charset="0"/>
              </a:rPr>
              <a:t>The life of every expectant mother </a:t>
            </a:r>
            <a:br>
              <a:rPr lang="en-US" sz="1200" dirty="0" smtClean="0">
                <a:solidFill>
                  <a:schemeClr val="tx2">
                    <a:lumMod val="50000"/>
                  </a:schemeClr>
                </a:solidFill>
                <a:latin typeface="Occidental" pitchFamily="2" charset="0"/>
              </a:rPr>
            </a:br>
            <a:r>
              <a:rPr lang="en-US" sz="1200" dirty="0" smtClean="0">
                <a:solidFill>
                  <a:schemeClr val="tx2">
                    <a:lumMod val="50000"/>
                  </a:schemeClr>
                </a:solidFill>
                <a:latin typeface="Occidental" pitchFamily="2" charset="0"/>
              </a:rPr>
              <a:t>and the child within her womb: </a:t>
            </a:r>
            <a:br>
              <a:rPr lang="en-US" sz="1200" dirty="0" smtClean="0">
                <a:solidFill>
                  <a:schemeClr val="tx2">
                    <a:lumMod val="50000"/>
                  </a:schemeClr>
                </a:solidFill>
                <a:latin typeface="Occidental" pitchFamily="2" charset="0"/>
              </a:rPr>
            </a:br>
            <a:r>
              <a:rPr lang="en-US" sz="1200" dirty="0" smtClean="0">
                <a:solidFill>
                  <a:schemeClr val="tx2">
                    <a:lumMod val="50000"/>
                  </a:schemeClr>
                </a:solidFill>
                <a:latin typeface="Occidental" pitchFamily="2" charset="0"/>
              </a:rPr>
              <a:t>The life of every human body, </a:t>
            </a:r>
            <a:br>
              <a:rPr lang="en-US" sz="1200" dirty="0" smtClean="0">
                <a:solidFill>
                  <a:schemeClr val="tx2">
                    <a:lumMod val="50000"/>
                  </a:schemeClr>
                </a:solidFill>
                <a:latin typeface="Occidental" pitchFamily="2" charset="0"/>
              </a:rPr>
            </a:br>
            <a:r>
              <a:rPr lang="en-US" sz="1200" dirty="0" smtClean="0">
                <a:solidFill>
                  <a:schemeClr val="tx2">
                    <a:lumMod val="50000"/>
                  </a:schemeClr>
                </a:solidFill>
                <a:latin typeface="Occidental" pitchFamily="2" charset="0"/>
              </a:rPr>
              <a:t>the life of every human soul; </a:t>
            </a:r>
            <a:br>
              <a:rPr lang="en-US" sz="1200" dirty="0" smtClean="0">
                <a:solidFill>
                  <a:schemeClr val="tx2">
                    <a:lumMod val="50000"/>
                  </a:schemeClr>
                </a:solidFill>
                <a:latin typeface="Occidental" pitchFamily="2" charset="0"/>
              </a:rPr>
            </a:br>
            <a:r>
              <a:rPr lang="en-US" sz="1200" dirty="0" smtClean="0">
                <a:solidFill>
                  <a:schemeClr val="tx2">
                    <a:lumMod val="50000"/>
                  </a:schemeClr>
                </a:solidFill>
                <a:latin typeface="Occidental" pitchFamily="2" charset="0"/>
              </a:rPr>
              <a:t>The life of every newborn child </a:t>
            </a:r>
            <a:br>
              <a:rPr lang="en-US" sz="1200" dirty="0" smtClean="0">
                <a:solidFill>
                  <a:schemeClr val="tx2">
                    <a:lumMod val="50000"/>
                  </a:schemeClr>
                </a:solidFill>
                <a:latin typeface="Occidental" pitchFamily="2" charset="0"/>
              </a:rPr>
            </a:br>
            <a:r>
              <a:rPr lang="en-US" sz="1200" dirty="0" smtClean="0">
                <a:solidFill>
                  <a:schemeClr val="tx2">
                    <a:lumMod val="50000"/>
                  </a:schemeClr>
                </a:solidFill>
                <a:latin typeface="Occidental" pitchFamily="2" charset="0"/>
              </a:rPr>
              <a:t>and the life of all grown old. </a:t>
            </a:r>
            <a:br>
              <a:rPr lang="en-US" sz="1200" dirty="0" smtClean="0">
                <a:solidFill>
                  <a:schemeClr val="tx2">
                    <a:lumMod val="50000"/>
                  </a:schemeClr>
                </a:solidFill>
                <a:latin typeface="Occidental" pitchFamily="2" charset="0"/>
              </a:rPr>
            </a:br>
            <a:r>
              <a:rPr lang="en-US" sz="1200" dirty="0" smtClean="0">
                <a:solidFill>
                  <a:schemeClr val="tx2">
                    <a:lumMod val="50000"/>
                  </a:schemeClr>
                </a:solidFill>
                <a:latin typeface="Occidental" pitchFamily="2" charset="0"/>
              </a:rPr>
              <a:t>You held the Lord to your own heart </a:t>
            </a:r>
            <a:br>
              <a:rPr lang="en-US" sz="1200" dirty="0" smtClean="0">
                <a:solidFill>
                  <a:schemeClr val="tx2">
                    <a:lumMod val="50000"/>
                  </a:schemeClr>
                </a:solidFill>
                <a:latin typeface="Occidental" pitchFamily="2" charset="0"/>
              </a:rPr>
            </a:br>
            <a:r>
              <a:rPr lang="en-US" sz="1200" dirty="0" smtClean="0">
                <a:solidFill>
                  <a:schemeClr val="tx2">
                    <a:lumMod val="50000"/>
                  </a:schemeClr>
                </a:solidFill>
                <a:latin typeface="Occidental" pitchFamily="2" charset="0"/>
              </a:rPr>
              <a:t>and drew Him so close in. </a:t>
            </a:r>
            <a:br>
              <a:rPr lang="en-US" sz="1200" dirty="0" smtClean="0">
                <a:solidFill>
                  <a:schemeClr val="tx2">
                    <a:lumMod val="50000"/>
                  </a:schemeClr>
                </a:solidFill>
                <a:latin typeface="Occidental" pitchFamily="2" charset="0"/>
              </a:rPr>
            </a:br>
            <a:r>
              <a:rPr lang="en-US" sz="1200" dirty="0" smtClean="0">
                <a:solidFill>
                  <a:schemeClr val="tx2">
                    <a:lumMod val="50000"/>
                  </a:schemeClr>
                </a:solidFill>
                <a:latin typeface="Occidental" pitchFamily="2" charset="0"/>
              </a:rPr>
              <a:t>So draw us now in all our needs, </a:t>
            </a:r>
            <a:br>
              <a:rPr lang="en-US" sz="1200" dirty="0" smtClean="0">
                <a:solidFill>
                  <a:schemeClr val="tx2">
                    <a:lumMod val="50000"/>
                  </a:schemeClr>
                </a:solidFill>
                <a:latin typeface="Occidental" pitchFamily="2" charset="0"/>
              </a:rPr>
            </a:br>
            <a:r>
              <a:rPr lang="en-US" sz="1200" dirty="0" smtClean="0">
                <a:solidFill>
                  <a:schemeClr val="tx2">
                    <a:lumMod val="50000"/>
                  </a:schemeClr>
                </a:solidFill>
                <a:latin typeface="Occidental" pitchFamily="2" charset="0"/>
              </a:rPr>
              <a:t>O Mother of the Life Within. </a:t>
            </a:r>
            <a:br>
              <a:rPr lang="en-US" sz="1200" dirty="0" smtClean="0">
                <a:solidFill>
                  <a:schemeClr val="tx2">
                    <a:lumMod val="50000"/>
                  </a:schemeClr>
                </a:solidFill>
                <a:latin typeface="Occidental" pitchFamily="2" charset="0"/>
              </a:rPr>
            </a:br>
            <a:r>
              <a:rPr lang="en-US" sz="1200" dirty="0" smtClean="0">
                <a:solidFill>
                  <a:schemeClr val="tx2">
                    <a:lumMod val="50000"/>
                  </a:schemeClr>
                </a:solidFill>
                <a:latin typeface="Occidental" pitchFamily="2" charset="0"/>
              </a:rPr>
              <a:t>Amen</a:t>
            </a:r>
          </a:p>
        </p:txBody>
      </p:sp>
      <p:sp>
        <p:nvSpPr>
          <p:cNvPr id="20" name="TextBox 19"/>
          <p:cNvSpPr txBox="1"/>
          <p:nvPr/>
        </p:nvSpPr>
        <p:spPr>
          <a:xfrm>
            <a:off x="1447800" y="7315200"/>
            <a:ext cx="5181600" cy="461665"/>
          </a:xfrm>
          <a:prstGeom prst="rect">
            <a:avLst/>
          </a:prstGeom>
          <a:solidFill>
            <a:srgbClr val="FFCCFF"/>
          </a:solidFill>
          <a:ln>
            <a:solidFill>
              <a:schemeClr val="tx2">
                <a:lumMod val="50000"/>
              </a:schemeClr>
            </a:solidFill>
          </a:ln>
        </p:spPr>
        <p:txBody>
          <a:bodyPr wrap="square" rtlCol="0">
            <a:spAutoFit/>
          </a:bodyPr>
          <a:lstStyle/>
          <a:p>
            <a:r>
              <a:rPr lang="en-US" sz="1200" dirty="0" smtClean="0">
                <a:solidFill>
                  <a:schemeClr val="tx2">
                    <a:lumMod val="50000"/>
                  </a:schemeClr>
                </a:solidFill>
                <a:latin typeface="Times New Roman" pitchFamily="18" charset="0"/>
                <a:cs typeface="Times New Roman" pitchFamily="18" charset="0"/>
              </a:rPr>
              <a:t>REMs (rapid eye movements) have been observed at this age – a sign of dreaming.  Keep praying so she can fulfill her dreams.</a:t>
            </a:r>
            <a:endParaRPr lang="en-US" sz="1200" dirty="0">
              <a:solidFill>
                <a:schemeClr val="tx2">
                  <a:lumMod val="50000"/>
                </a:schemeClr>
              </a:solidFill>
              <a:latin typeface="Times New Roman" pitchFamily="18" charset="0"/>
              <a:cs typeface="Times New Roman" pitchFamily="18" charset="0"/>
            </a:endParaRPr>
          </a:p>
        </p:txBody>
      </p:sp>
      <p:sp>
        <p:nvSpPr>
          <p:cNvPr id="21" name="Rectangle 20"/>
          <p:cNvSpPr>
            <a:spLocks noChangeArrowheads="1"/>
          </p:cNvSpPr>
          <p:nvPr/>
        </p:nvSpPr>
        <p:spPr bwMode="auto">
          <a:xfrm>
            <a:off x="1371600" y="8061067"/>
            <a:ext cx="5486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200" dirty="0" smtClean="0">
                <a:latin typeface="Arial" pitchFamily="34" charset="0"/>
                <a:ea typeface="Times New Roman" pitchFamily="18" charset="0"/>
                <a:cs typeface="Arial" pitchFamily="34" charset="0"/>
                <a:hlinkClick r:id="rId13"/>
              </a:rPr>
              <a:t>http://www.archbalt.org/family-life/respect-life/spiritual-adoption/</a:t>
            </a:r>
            <a:r>
              <a:rPr lang="en-US" sz="1200" dirty="0" smtClean="0">
                <a:latin typeface="Arial" pitchFamily="34" charset="0"/>
                <a:ea typeface="Times New Roman" pitchFamily="18" charset="0"/>
                <a:cs typeface="Arial" pitchFamily="34" charset="0"/>
              </a:rPr>
              <a:t> Information on the developing baby was taken from:  Abortion: Questions and Answers, Dr. and Mrs. John C. </a:t>
            </a:r>
            <a:r>
              <a:rPr lang="en-US" sz="1200" dirty="0" err="1" smtClean="0">
                <a:latin typeface="Arial" pitchFamily="34" charset="0"/>
                <a:ea typeface="Times New Roman" pitchFamily="18" charset="0"/>
                <a:cs typeface="Arial" pitchFamily="34" charset="0"/>
              </a:rPr>
              <a:t>Wilke</a:t>
            </a:r>
            <a:r>
              <a:rPr lang="en-US" sz="1200" dirty="0" smtClean="0">
                <a:latin typeface="Arial" pitchFamily="34" charset="0"/>
                <a:ea typeface="Times New Roman" pitchFamily="18" charset="0"/>
                <a:cs typeface="Arial" pitchFamily="34" charset="0"/>
              </a:rPr>
              <a:t>, © 1985, Hayes Publishing Company, Inc., Cincinnati, OH.  Illustrations(c)</a:t>
            </a:r>
            <a:r>
              <a:rPr lang="en-US" sz="1200" dirty="0" err="1" smtClean="0">
                <a:latin typeface="Arial" pitchFamily="34" charset="0"/>
                <a:ea typeface="Times New Roman" pitchFamily="18" charset="0"/>
                <a:cs typeface="Arial" pitchFamily="34" charset="0"/>
              </a:rPr>
              <a:t>L.Brenegan</a:t>
            </a:r>
            <a:r>
              <a:rPr lang="en-US" sz="1200" dirty="0" smtClean="0">
                <a:latin typeface="Arial" pitchFamily="34" charset="0"/>
                <a:ea typeface="Times New Roman" pitchFamily="18" charset="0"/>
                <a:cs typeface="Arial" pitchFamily="34" charset="0"/>
              </a:rPr>
              <a:t> 2001 – may not be reprinted without express permission of the artist.</a:t>
            </a:r>
            <a:endParaRPr lang="en-US" dirty="0" smtClean="0">
              <a:latin typeface="Arial" pitchFamily="34" charset="0"/>
              <a:cs typeface="Arial" pitchFamily="34" charset="0"/>
            </a:endParaRPr>
          </a:p>
        </p:txBody>
      </p:sp>
      <p:pic>
        <p:nvPicPr>
          <p:cNvPr id="1026" name="Picture 2" descr="C:\Documents and Settings\lbrenegan\My Documents\My Pictures\blessed-virgin-Mary.jpg"/>
          <p:cNvPicPr>
            <a:picLocks noChangeAspect="1" noChangeArrowheads="1"/>
          </p:cNvPicPr>
          <p:nvPr/>
        </p:nvPicPr>
        <p:blipFill>
          <a:blip r:embed="rId14" cstate="print"/>
          <a:srcRect/>
          <a:stretch>
            <a:fillRect/>
          </a:stretch>
        </p:blipFill>
        <p:spPr bwMode="auto">
          <a:xfrm>
            <a:off x="1752600" y="5029200"/>
            <a:ext cx="1384004" cy="19272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2" name="Rectangle 11"/>
          <p:cNvSpPr/>
          <p:nvPr/>
        </p:nvSpPr>
        <p:spPr>
          <a:xfrm>
            <a:off x="0" y="0"/>
            <a:ext cx="1295400" cy="9144000"/>
          </a:xfrm>
          <a:prstGeom prst="rect">
            <a:avLst/>
          </a:prstGeom>
          <a:solidFill>
            <a:srgbClr val="FFCC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OneCell crop 2x2 lmb"/>
          <p:cNvPicPr>
            <a:picLocks noChangeAspect="1" noChangeArrowheads="1"/>
          </p:cNvPicPr>
          <p:nvPr/>
        </p:nvPicPr>
        <p:blipFill>
          <a:blip r:embed="rId2" cstate="print">
            <a:grayscl/>
          </a:blip>
          <a:srcRect/>
          <a:stretch>
            <a:fillRect/>
          </a:stretch>
        </p:blipFill>
        <p:spPr bwMode="auto">
          <a:xfrm>
            <a:off x="304800" y="152400"/>
            <a:ext cx="6096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3" descr="Month1LMB 2x2"/>
          <p:cNvPicPr>
            <a:picLocks noChangeAspect="1" noChangeArrowheads="1"/>
          </p:cNvPicPr>
          <p:nvPr/>
        </p:nvPicPr>
        <p:blipFill>
          <a:blip r:embed="rId3" cstate="print">
            <a:grayscl/>
          </a:blip>
          <a:srcRect/>
          <a:stretch>
            <a:fillRect/>
          </a:stretch>
        </p:blipFill>
        <p:spPr bwMode="auto">
          <a:xfrm>
            <a:off x="304800" y="914400"/>
            <a:ext cx="685799"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4" descr="Month2 lmb 2x2"/>
          <p:cNvPicPr>
            <a:picLocks noChangeAspect="1" noChangeArrowheads="1"/>
          </p:cNvPicPr>
          <p:nvPr/>
        </p:nvPicPr>
        <p:blipFill>
          <a:blip r:embed="rId4" cstate="print">
            <a:grayscl/>
          </a:blip>
          <a:srcRect/>
          <a:stretch>
            <a:fillRect/>
          </a:stretch>
        </p:blipFill>
        <p:spPr bwMode="auto">
          <a:xfrm>
            <a:off x="304800" y="1752600"/>
            <a:ext cx="724514"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descr="H:\PostersPhotEdi + Use\month3lmb 2x2.jpg"/>
          <p:cNvPicPr>
            <a:picLocks noChangeAspect="1" noChangeArrowheads="1"/>
          </p:cNvPicPr>
          <p:nvPr/>
        </p:nvPicPr>
        <p:blipFill>
          <a:blip r:embed="rId5" cstate="print">
            <a:grayscl/>
          </a:blip>
          <a:srcRect/>
          <a:stretch>
            <a:fillRect/>
          </a:stretch>
        </p:blipFill>
        <p:spPr bwMode="auto">
          <a:xfrm>
            <a:off x="304800" y="2590800"/>
            <a:ext cx="609600" cy="693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6" descr="month4lmb 2x2"/>
          <p:cNvPicPr>
            <a:picLocks noChangeAspect="1" noChangeArrowheads="1"/>
          </p:cNvPicPr>
          <p:nvPr/>
        </p:nvPicPr>
        <p:blipFill>
          <a:blip r:embed="rId6" cstate="print">
            <a:grayscl/>
          </a:blip>
          <a:srcRect/>
          <a:stretch>
            <a:fillRect/>
          </a:stretch>
        </p:blipFill>
        <p:spPr bwMode="auto">
          <a:xfrm>
            <a:off x="304800" y="3429000"/>
            <a:ext cx="744454"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7" descr="H:\PostersPhotEdi + Use\month5lmb 2x2.jpg"/>
          <p:cNvPicPr>
            <a:picLocks noChangeAspect="1" noChangeArrowheads="1"/>
          </p:cNvPicPr>
          <p:nvPr/>
        </p:nvPicPr>
        <p:blipFill>
          <a:blip r:embed="rId7" cstate="print"/>
          <a:srcRect/>
          <a:stretch>
            <a:fillRect/>
          </a:stretch>
        </p:blipFill>
        <p:spPr bwMode="auto">
          <a:xfrm>
            <a:off x="304800" y="4419600"/>
            <a:ext cx="70236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descr="H:\PostersPhotEdi + Use\Month6lmb 2x2.jpg"/>
          <p:cNvPicPr>
            <a:picLocks noChangeAspect="1" noChangeArrowheads="1"/>
          </p:cNvPicPr>
          <p:nvPr/>
        </p:nvPicPr>
        <p:blipFill>
          <a:blip r:embed="rId8" cstate="print">
            <a:grayscl/>
          </a:blip>
          <a:srcRect/>
          <a:stretch>
            <a:fillRect/>
          </a:stretch>
        </p:blipFill>
        <p:spPr bwMode="auto">
          <a:xfrm>
            <a:off x="228600" y="5181600"/>
            <a:ext cx="789895"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9" descr="H:\PostersPhotEdi + Use\Month7lmb 2x2.jpg"/>
          <p:cNvPicPr>
            <a:picLocks noChangeAspect="1" noChangeArrowheads="1"/>
          </p:cNvPicPr>
          <p:nvPr/>
        </p:nvPicPr>
        <p:blipFill>
          <a:blip r:embed="rId9" cstate="print">
            <a:grayscl/>
          </a:blip>
          <a:srcRect/>
          <a:stretch>
            <a:fillRect/>
          </a:stretch>
        </p:blipFill>
        <p:spPr bwMode="auto">
          <a:xfrm>
            <a:off x="152400" y="6019800"/>
            <a:ext cx="946220"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10" descr="Month8lmb 2x2"/>
          <p:cNvPicPr>
            <a:picLocks noChangeAspect="1" noChangeArrowheads="1"/>
          </p:cNvPicPr>
          <p:nvPr/>
        </p:nvPicPr>
        <p:blipFill>
          <a:blip r:embed="rId10" cstate="print">
            <a:grayscl/>
          </a:blip>
          <a:srcRect/>
          <a:stretch>
            <a:fillRect/>
          </a:stretch>
        </p:blipFill>
        <p:spPr bwMode="auto">
          <a:xfrm>
            <a:off x="228600" y="6934200"/>
            <a:ext cx="773723"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Christmas 2009 035.JPG"/>
          <p:cNvPicPr>
            <a:picLocks noChangeAspect="1"/>
          </p:cNvPicPr>
          <p:nvPr/>
        </p:nvPicPr>
        <p:blipFill>
          <a:blip r:embed="rId11" cstate="print">
            <a:grayscl/>
          </a:blip>
          <a:srcRect l="45556" t="14444" r="31111" b="55926"/>
          <a:stretch>
            <a:fillRect/>
          </a:stretch>
        </p:blipFill>
        <p:spPr>
          <a:xfrm rot="5400000">
            <a:off x="208643" y="8020957"/>
            <a:ext cx="838200" cy="798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1600200" y="152400"/>
            <a:ext cx="5029200" cy="954107"/>
          </a:xfrm>
          <a:prstGeom prst="rect">
            <a:avLst/>
          </a:prstGeom>
          <a:solidFill>
            <a:srgbClr val="FFCCCC"/>
          </a:solidFill>
          <a:ln>
            <a:solidFill>
              <a:srgbClr val="FF99CC"/>
            </a:solidFill>
          </a:ln>
        </p:spPr>
        <p:txBody>
          <a:bodyPr wrap="square" rtlCol="0">
            <a:spAutoFit/>
          </a:bodyPr>
          <a:lstStyle/>
          <a:p>
            <a:pPr algn="ctr"/>
            <a:r>
              <a:rPr lang="en-US" sz="2400" dirty="0" smtClean="0">
                <a:solidFill>
                  <a:schemeClr val="accent1">
                    <a:lumMod val="50000"/>
                  </a:schemeClr>
                </a:solidFill>
                <a:latin typeface="Kristen ITC" pitchFamily="66" charset="0"/>
              </a:rPr>
              <a:t>20 Weeks - End of Month 5</a:t>
            </a:r>
          </a:p>
          <a:p>
            <a:pPr algn="ctr"/>
            <a:endParaRPr lang="en-US" sz="800" dirty="0" smtClean="0">
              <a:solidFill>
                <a:schemeClr val="accent1">
                  <a:lumMod val="50000"/>
                </a:schemeClr>
              </a:solidFill>
              <a:effectLst>
                <a:outerShdw blurRad="38100" dist="38100" dir="2700000" algn="tl">
                  <a:srgbClr val="000000">
                    <a:alpha val="43137"/>
                  </a:srgbClr>
                </a:outerShdw>
              </a:effectLst>
              <a:latin typeface="Kristen ITC" pitchFamily="66" charset="0"/>
            </a:endParaRPr>
          </a:p>
          <a:p>
            <a:pPr algn="ctr"/>
            <a:r>
              <a:rPr lang="en-US" sz="2400" dirty="0" smtClean="0">
                <a:solidFill>
                  <a:schemeClr val="accent1">
                    <a:lumMod val="50000"/>
                  </a:schemeClr>
                </a:solidFill>
                <a:latin typeface="Kristen ITC" pitchFamily="66" charset="0"/>
              </a:rPr>
              <a:t>“Mommy felt me kick today!”</a:t>
            </a:r>
          </a:p>
        </p:txBody>
      </p:sp>
      <p:pic>
        <p:nvPicPr>
          <p:cNvPr id="14" name="Picture 7" descr="H:\PostersPhotEdi + Use\month5lmb 2x2.jpg"/>
          <p:cNvPicPr>
            <a:picLocks noChangeAspect="1" noChangeArrowheads="1"/>
          </p:cNvPicPr>
          <p:nvPr/>
        </p:nvPicPr>
        <p:blipFill>
          <a:blip r:embed="rId12" cstate="print"/>
          <a:srcRect/>
          <a:stretch>
            <a:fillRect/>
          </a:stretch>
        </p:blipFill>
        <p:spPr bwMode="auto">
          <a:xfrm>
            <a:off x="1371600" y="2971800"/>
            <a:ext cx="2107098"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Cloud Callout 14"/>
          <p:cNvSpPr/>
          <p:nvPr/>
        </p:nvSpPr>
        <p:spPr>
          <a:xfrm>
            <a:off x="3276600" y="1600200"/>
            <a:ext cx="3581400" cy="3733800"/>
          </a:xfrm>
          <a:prstGeom prst="cloudCallout">
            <a:avLst>
              <a:gd name="adj1" fmla="val -67294"/>
              <a:gd name="adj2" fmla="val -38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57600" y="2209800"/>
            <a:ext cx="2895600" cy="2585323"/>
          </a:xfrm>
          <a:prstGeom prst="rect">
            <a:avLst/>
          </a:prstGeom>
          <a:noFill/>
        </p:spPr>
        <p:txBody>
          <a:bodyPr wrap="square" rtlCol="0">
            <a:spAutoFit/>
          </a:bodyPr>
          <a:lstStyle/>
          <a:p>
            <a:r>
              <a:rPr lang="en-US" dirty="0" smtClean="0"/>
              <a:t>I am 5 months old now.  I’m 12 inches long and I weigh about one pound.  I’m really getting big and mommy can now feel me kick and move around!  Hey!  Someday maybe I’ll play soccer!  Thank you for praying for me!</a:t>
            </a:r>
            <a:endParaRPr lang="en-US" dirty="0"/>
          </a:p>
        </p:txBody>
      </p:sp>
      <p:sp>
        <p:nvSpPr>
          <p:cNvPr id="17" name="TextBox 16"/>
          <p:cNvSpPr txBox="1"/>
          <p:nvPr/>
        </p:nvSpPr>
        <p:spPr>
          <a:xfrm>
            <a:off x="1524000" y="5334000"/>
            <a:ext cx="5029200" cy="738664"/>
          </a:xfrm>
          <a:prstGeom prst="rect">
            <a:avLst/>
          </a:prstGeom>
          <a:noFill/>
        </p:spPr>
        <p:txBody>
          <a:bodyPr wrap="square" rtlCol="0">
            <a:spAutoFit/>
          </a:bodyPr>
          <a:lstStyle/>
          <a:p>
            <a:r>
              <a:rPr lang="en-US" sz="1400" dirty="0" smtClean="0"/>
              <a:t>We are now mid-way through the pregnancy!  Your spiritually adopted baby is growing stronger each day, and now can kick hard enough for his mother to feel.</a:t>
            </a:r>
          </a:p>
        </p:txBody>
      </p:sp>
      <p:sp>
        <p:nvSpPr>
          <p:cNvPr id="18" name="TextBox 17"/>
          <p:cNvSpPr txBox="1"/>
          <p:nvPr/>
        </p:nvSpPr>
        <p:spPr>
          <a:xfrm>
            <a:off x="1371600" y="6172200"/>
            <a:ext cx="3352800" cy="1415772"/>
          </a:xfrm>
          <a:prstGeom prst="rect">
            <a:avLst/>
          </a:prstGeom>
          <a:noFill/>
        </p:spPr>
        <p:txBody>
          <a:bodyPr wrap="square" rtlCol="0">
            <a:spAutoFit/>
          </a:bodyPr>
          <a:lstStyle/>
          <a:p>
            <a:endParaRPr lang="en-US" sz="1600" dirty="0" smtClean="0"/>
          </a:p>
          <a:p>
            <a:r>
              <a:rPr lang="en-US" sz="1400" dirty="0" smtClean="0"/>
              <a:t>This month, please say a special prayer to St. Joseph for the father of your spiritually adopted baby, that he the courage and strength he needs to support mom and baby.</a:t>
            </a:r>
            <a:endParaRPr lang="en-US" sz="1400" dirty="0"/>
          </a:p>
        </p:txBody>
      </p:sp>
      <p:pic>
        <p:nvPicPr>
          <p:cNvPr id="20" name="Picture 19" descr="sjoseph.gif"/>
          <p:cNvPicPr>
            <a:picLocks noChangeAspect="1"/>
          </p:cNvPicPr>
          <p:nvPr/>
        </p:nvPicPr>
        <p:blipFill>
          <a:blip r:embed="rId13" cstate="print"/>
          <a:stretch>
            <a:fillRect/>
          </a:stretch>
        </p:blipFill>
        <p:spPr>
          <a:xfrm>
            <a:off x="5105400" y="6172200"/>
            <a:ext cx="1382060" cy="1736788"/>
          </a:xfrm>
          <a:prstGeom prst="rect">
            <a:avLst/>
          </a:prstGeom>
          <a:ln>
            <a:solidFill>
              <a:schemeClr val="tx2">
                <a:lumMod val="50000"/>
              </a:schemeClr>
            </a:solidFill>
          </a:ln>
        </p:spPr>
      </p:pic>
      <p:sp>
        <p:nvSpPr>
          <p:cNvPr id="21" name="Rectangle 20"/>
          <p:cNvSpPr>
            <a:spLocks noChangeArrowheads="1"/>
          </p:cNvSpPr>
          <p:nvPr/>
        </p:nvSpPr>
        <p:spPr bwMode="auto">
          <a:xfrm>
            <a:off x="1371600" y="8153400"/>
            <a:ext cx="548640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100" dirty="0" smtClean="0">
                <a:latin typeface="Arial" pitchFamily="34" charset="0"/>
                <a:ea typeface="Times New Roman" pitchFamily="18" charset="0"/>
                <a:cs typeface="Arial" pitchFamily="34" charset="0"/>
                <a:hlinkClick r:id="rId14"/>
              </a:rPr>
              <a:t>http://www.archbalt.org/family-life/respect-life/spiritual-adoption/</a:t>
            </a:r>
            <a:r>
              <a:rPr lang="en-US" sz="1100" dirty="0" smtClean="0">
                <a:latin typeface="Arial" pitchFamily="34" charset="0"/>
                <a:ea typeface="Times New Roman" pitchFamily="18" charset="0"/>
                <a:cs typeface="Arial" pitchFamily="34" charset="0"/>
              </a:rPr>
              <a:t> Information on the developing baby was taken from:  Abortion: Questions and Answers, Dr. and Mrs. John C. </a:t>
            </a:r>
            <a:r>
              <a:rPr lang="en-US" sz="1100" dirty="0" err="1" smtClean="0">
                <a:latin typeface="Arial" pitchFamily="34" charset="0"/>
                <a:ea typeface="Times New Roman" pitchFamily="18" charset="0"/>
                <a:cs typeface="Arial" pitchFamily="34" charset="0"/>
              </a:rPr>
              <a:t>Wilke</a:t>
            </a:r>
            <a:r>
              <a:rPr lang="en-US" sz="1100" dirty="0" smtClean="0">
                <a:latin typeface="Arial" pitchFamily="34" charset="0"/>
                <a:ea typeface="Times New Roman" pitchFamily="18" charset="0"/>
                <a:cs typeface="Arial" pitchFamily="34" charset="0"/>
              </a:rPr>
              <a:t>, © 1985, Hayes Publishing Company, Inc., Cincinnati, OH.  Illustrations(c)</a:t>
            </a:r>
            <a:r>
              <a:rPr lang="en-US" sz="1100" dirty="0" err="1" smtClean="0">
                <a:latin typeface="Arial" pitchFamily="34" charset="0"/>
                <a:ea typeface="Times New Roman" pitchFamily="18" charset="0"/>
                <a:cs typeface="Arial" pitchFamily="34" charset="0"/>
              </a:rPr>
              <a:t>L.Brenegan</a:t>
            </a:r>
            <a:r>
              <a:rPr lang="en-US" sz="1100" dirty="0" smtClean="0">
                <a:latin typeface="Arial" pitchFamily="34" charset="0"/>
                <a:ea typeface="Times New Roman" pitchFamily="18" charset="0"/>
                <a:cs typeface="Arial" pitchFamily="34" charset="0"/>
              </a:rPr>
              <a:t> 2001 – may not be reprinted without express permission of the artist.</a:t>
            </a:r>
            <a:endParaRPr lang="en-US" sz="1600" dirty="0" smtClean="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95400" cy="9144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OneCell crop 2x2 lmb"/>
          <p:cNvPicPr>
            <a:picLocks noChangeAspect="1" noChangeArrowheads="1"/>
          </p:cNvPicPr>
          <p:nvPr/>
        </p:nvPicPr>
        <p:blipFill>
          <a:blip r:embed="rId2" cstate="print">
            <a:grayscl/>
          </a:blip>
          <a:srcRect/>
          <a:stretch>
            <a:fillRect/>
          </a:stretch>
        </p:blipFill>
        <p:spPr bwMode="auto">
          <a:xfrm>
            <a:off x="304800" y="152400"/>
            <a:ext cx="6096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3" descr="Month1LMB 2x2"/>
          <p:cNvPicPr>
            <a:picLocks noChangeAspect="1" noChangeArrowheads="1"/>
          </p:cNvPicPr>
          <p:nvPr/>
        </p:nvPicPr>
        <p:blipFill>
          <a:blip r:embed="rId3" cstate="print">
            <a:grayscl/>
          </a:blip>
          <a:srcRect/>
          <a:stretch>
            <a:fillRect/>
          </a:stretch>
        </p:blipFill>
        <p:spPr bwMode="auto">
          <a:xfrm>
            <a:off x="304800" y="914400"/>
            <a:ext cx="685799"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4" descr="Month2 lmb 2x2"/>
          <p:cNvPicPr>
            <a:picLocks noChangeAspect="1" noChangeArrowheads="1"/>
          </p:cNvPicPr>
          <p:nvPr/>
        </p:nvPicPr>
        <p:blipFill>
          <a:blip r:embed="rId4" cstate="print">
            <a:grayscl/>
          </a:blip>
          <a:srcRect/>
          <a:stretch>
            <a:fillRect/>
          </a:stretch>
        </p:blipFill>
        <p:spPr bwMode="auto">
          <a:xfrm>
            <a:off x="304800" y="1752600"/>
            <a:ext cx="724514"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descr="H:\PostersPhotEdi + Use\month3lmb 2x2.jpg"/>
          <p:cNvPicPr>
            <a:picLocks noChangeAspect="1" noChangeArrowheads="1"/>
          </p:cNvPicPr>
          <p:nvPr/>
        </p:nvPicPr>
        <p:blipFill>
          <a:blip r:embed="rId5" cstate="print">
            <a:grayscl/>
          </a:blip>
          <a:srcRect/>
          <a:stretch>
            <a:fillRect/>
          </a:stretch>
        </p:blipFill>
        <p:spPr bwMode="auto">
          <a:xfrm>
            <a:off x="304800" y="2590800"/>
            <a:ext cx="609600" cy="693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6" descr="month4lmb 2x2"/>
          <p:cNvPicPr>
            <a:picLocks noChangeAspect="1" noChangeArrowheads="1"/>
          </p:cNvPicPr>
          <p:nvPr/>
        </p:nvPicPr>
        <p:blipFill>
          <a:blip r:embed="rId6" cstate="print">
            <a:grayscl/>
          </a:blip>
          <a:srcRect/>
          <a:stretch>
            <a:fillRect/>
          </a:stretch>
        </p:blipFill>
        <p:spPr bwMode="auto">
          <a:xfrm>
            <a:off x="304800" y="3429000"/>
            <a:ext cx="744454"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7" descr="H:\PostersPhotEdi + Use\month5lmb 2x2.jpg"/>
          <p:cNvPicPr>
            <a:picLocks noChangeAspect="1" noChangeArrowheads="1"/>
          </p:cNvPicPr>
          <p:nvPr/>
        </p:nvPicPr>
        <p:blipFill>
          <a:blip r:embed="rId7" cstate="print">
            <a:grayscl/>
          </a:blip>
          <a:srcRect/>
          <a:stretch>
            <a:fillRect/>
          </a:stretch>
        </p:blipFill>
        <p:spPr bwMode="auto">
          <a:xfrm>
            <a:off x="304800" y="4419600"/>
            <a:ext cx="70236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descr="H:\PostersPhotEdi + Use\Month6lmb 2x2.jpg"/>
          <p:cNvPicPr>
            <a:picLocks noChangeAspect="1" noChangeArrowheads="1"/>
          </p:cNvPicPr>
          <p:nvPr/>
        </p:nvPicPr>
        <p:blipFill>
          <a:blip r:embed="rId8" cstate="print"/>
          <a:srcRect/>
          <a:stretch>
            <a:fillRect/>
          </a:stretch>
        </p:blipFill>
        <p:spPr bwMode="auto">
          <a:xfrm>
            <a:off x="228600" y="5181600"/>
            <a:ext cx="789895"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9" descr="H:\PostersPhotEdi + Use\Month7lmb 2x2.jpg"/>
          <p:cNvPicPr>
            <a:picLocks noChangeAspect="1" noChangeArrowheads="1"/>
          </p:cNvPicPr>
          <p:nvPr/>
        </p:nvPicPr>
        <p:blipFill>
          <a:blip r:embed="rId9" cstate="print">
            <a:grayscl/>
          </a:blip>
          <a:srcRect/>
          <a:stretch>
            <a:fillRect/>
          </a:stretch>
        </p:blipFill>
        <p:spPr bwMode="auto">
          <a:xfrm>
            <a:off x="152400" y="6019800"/>
            <a:ext cx="946220"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10" descr="Month8lmb 2x2"/>
          <p:cNvPicPr>
            <a:picLocks noChangeAspect="1" noChangeArrowheads="1"/>
          </p:cNvPicPr>
          <p:nvPr/>
        </p:nvPicPr>
        <p:blipFill>
          <a:blip r:embed="rId10" cstate="print">
            <a:grayscl/>
          </a:blip>
          <a:srcRect/>
          <a:stretch>
            <a:fillRect/>
          </a:stretch>
        </p:blipFill>
        <p:spPr bwMode="auto">
          <a:xfrm>
            <a:off x="228600" y="6934200"/>
            <a:ext cx="773723"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Christmas 2009 035.JPG"/>
          <p:cNvPicPr>
            <a:picLocks noChangeAspect="1"/>
          </p:cNvPicPr>
          <p:nvPr/>
        </p:nvPicPr>
        <p:blipFill>
          <a:blip r:embed="rId11" cstate="print">
            <a:grayscl/>
          </a:blip>
          <a:srcRect l="45556" t="14444" r="31111" b="55926"/>
          <a:stretch>
            <a:fillRect/>
          </a:stretch>
        </p:blipFill>
        <p:spPr>
          <a:xfrm rot="5400000">
            <a:off x="208643" y="8020957"/>
            <a:ext cx="838200" cy="798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1600200" y="152400"/>
            <a:ext cx="4876800" cy="1569660"/>
          </a:xfrm>
          <a:prstGeom prst="rect">
            <a:avLst/>
          </a:prstGeom>
          <a:solidFill>
            <a:schemeClr val="tx2">
              <a:lumMod val="20000"/>
              <a:lumOff val="80000"/>
            </a:schemeClr>
          </a:solidFill>
          <a:ln>
            <a:solidFill>
              <a:schemeClr val="tx2">
                <a:lumMod val="50000"/>
              </a:schemeClr>
            </a:solidFill>
          </a:ln>
        </p:spPr>
        <p:txBody>
          <a:bodyPr wrap="square" rtlCol="0">
            <a:spAutoFit/>
          </a:bodyPr>
          <a:lstStyle/>
          <a:p>
            <a:pPr algn="ctr"/>
            <a:r>
              <a:rPr lang="en-US" sz="2400" dirty="0" smtClean="0">
                <a:solidFill>
                  <a:srgbClr val="B4005A"/>
                </a:solidFill>
                <a:latin typeface="Kristen ITC" pitchFamily="66" charset="0"/>
              </a:rPr>
              <a:t>24 Weeks - End of Month 6</a:t>
            </a:r>
          </a:p>
          <a:p>
            <a:pPr algn="ctr"/>
            <a:endParaRPr lang="en-US" sz="800" dirty="0" smtClean="0">
              <a:solidFill>
                <a:srgbClr val="B4005A"/>
              </a:solidFill>
              <a:effectLst>
                <a:outerShdw blurRad="38100" dist="38100" dir="2700000" algn="tl">
                  <a:srgbClr val="000000">
                    <a:alpha val="43137"/>
                  </a:srgbClr>
                </a:outerShdw>
              </a:effectLst>
              <a:latin typeface="Kristen ITC" pitchFamily="66" charset="0"/>
            </a:endParaRPr>
          </a:p>
          <a:p>
            <a:pPr algn="ctr"/>
            <a:r>
              <a:rPr lang="en-US" sz="3200" dirty="0" smtClean="0">
                <a:solidFill>
                  <a:srgbClr val="B4005A"/>
                </a:solidFill>
                <a:latin typeface="Kristen ITC" pitchFamily="66" charset="0"/>
              </a:rPr>
              <a:t>“I’m sitting up straight now!”</a:t>
            </a:r>
          </a:p>
        </p:txBody>
      </p:sp>
      <p:pic>
        <p:nvPicPr>
          <p:cNvPr id="14" name="Picture 8" descr="H:\PostersPhotEdi + Use\Month6lmb 2x2.jpg"/>
          <p:cNvPicPr>
            <a:picLocks noChangeAspect="1" noChangeArrowheads="1"/>
          </p:cNvPicPr>
          <p:nvPr/>
        </p:nvPicPr>
        <p:blipFill>
          <a:blip r:embed="rId12" cstate="print"/>
          <a:srcRect/>
          <a:stretch>
            <a:fillRect/>
          </a:stretch>
        </p:blipFill>
        <p:spPr bwMode="auto">
          <a:xfrm>
            <a:off x="1600200" y="2286000"/>
            <a:ext cx="2808516"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Cloud Callout 14"/>
          <p:cNvSpPr/>
          <p:nvPr/>
        </p:nvSpPr>
        <p:spPr>
          <a:xfrm>
            <a:off x="3581400" y="1905000"/>
            <a:ext cx="3276600" cy="2819400"/>
          </a:xfrm>
          <a:prstGeom prst="cloudCallout">
            <a:avLst>
              <a:gd name="adj1" fmla="val -77229"/>
              <a:gd name="adj2" fmla="val -159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038600" y="2209800"/>
            <a:ext cx="2514600" cy="2246769"/>
          </a:xfrm>
          <a:prstGeom prst="rect">
            <a:avLst/>
          </a:prstGeom>
          <a:noFill/>
        </p:spPr>
        <p:txBody>
          <a:bodyPr wrap="square" rtlCol="0">
            <a:spAutoFit/>
          </a:bodyPr>
          <a:lstStyle/>
          <a:p>
            <a:pPr algn="ctr"/>
            <a:r>
              <a:rPr lang="en-US" sz="1400" dirty="0" smtClean="0"/>
              <a:t>Thank you for your prayers!  I’m 6 months old now.  I just opened my eyes-Before today they were sealed shut for protection.  I wonder what you look like.  I can hear sounds, too!  It’s great to have someone praying for me.</a:t>
            </a:r>
            <a:endParaRPr lang="en-US" sz="1400" dirty="0"/>
          </a:p>
        </p:txBody>
      </p:sp>
      <p:sp>
        <p:nvSpPr>
          <p:cNvPr id="17" name="TextBox 16"/>
          <p:cNvSpPr txBox="1"/>
          <p:nvPr/>
        </p:nvSpPr>
        <p:spPr>
          <a:xfrm>
            <a:off x="1752600" y="5181600"/>
            <a:ext cx="4572000" cy="2062103"/>
          </a:xfrm>
          <a:prstGeom prst="rect">
            <a:avLst/>
          </a:prstGeom>
          <a:noFill/>
        </p:spPr>
        <p:txBody>
          <a:bodyPr wrap="square" rtlCol="0">
            <a:spAutoFit/>
          </a:bodyPr>
          <a:lstStyle/>
          <a:p>
            <a:r>
              <a:rPr lang="en-US" sz="1600" dirty="0" smtClean="0"/>
              <a:t>We are now at the end of the second trimester!  Your spiritually adopted baby now weighs almost two pounds.  She sits up straight now to accommodate her internal organs which have moved into their final place in her little body.  Babies born prematurely at this time have a very good chance of surviving.</a:t>
            </a:r>
            <a:endParaRPr lang="en-US" sz="1600" dirty="0"/>
          </a:p>
        </p:txBody>
      </p:sp>
      <p:sp>
        <p:nvSpPr>
          <p:cNvPr id="18" name="TextBox 17"/>
          <p:cNvSpPr txBox="1"/>
          <p:nvPr/>
        </p:nvSpPr>
        <p:spPr>
          <a:xfrm>
            <a:off x="1524000" y="7315200"/>
            <a:ext cx="5181600" cy="369332"/>
          </a:xfrm>
          <a:prstGeom prst="rect">
            <a:avLst/>
          </a:prstGeom>
          <a:noFill/>
        </p:spPr>
        <p:txBody>
          <a:bodyPr wrap="square" rtlCol="0">
            <a:spAutoFit/>
          </a:bodyPr>
          <a:lstStyle/>
          <a:p>
            <a:r>
              <a:rPr lang="en-US" dirty="0" smtClean="0"/>
              <a:t>Thank you for your prayers!  </a:t>
            </a:r>
            <a:endParaRPr lang="en-US" dirty="0"/>
          </a:p>
        </p:txBody>
      </p:sp>
      <p:sp>
        <p:nvSpPr>
          <p:cNvPr id="19" name="Rectangle 18"/>
          <p:cNvSpPr>
            <a:spLocks noChangeArrowheads="1"/>
          </p:cNvSpPr>
          <p:nvPr/>
        </p:nvSpPr>
        <p:spPr bwMode="auto">
          <a:xfrm>
            <a:off x="1371600" y="8205281"/>
            <a:ext cx="548640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100" dirty="0" smtClean="0">
                <a:latin typeface="Arial" pitchFamily="34" charset="0"/>
                <a:ea typeface="Times New Roman" pitchFamily="18" charset="0"/>
                <a:cs typeface="Arial" pitchFamily="34" charset="0"/>
                <a:hlinkClick r:id="rId13"/>
              </a:rPr>
              <a:t>http://www.archbalt.org/family-life/respect-life/spiritual-adoption/</a:t>
            </a:r>
            <a:r>
              <a:rPr lang="en-US" sz="1100" dirty="0" smtClean="0">
                <a:latin typeface="Arial" pitchFamily="34" charset="0"/>
                <a:ea typeface="Times New Roman" pitchFamily="18" charset="0"/>
                <a:cs typeface="Arial" pitchFamily="34" charset="0"/>
              </a:rPr>
              <a:t> Information on the developing baby was taken from:  Abortion: Questions and Answers, Dr. and Mrs. John C. </a:t>
            </a:r>
            <a:r>
              <a:rPr lang="en-US" sz="1100" dirty="0" err="1" smtClean="0">
                <a:latin typeface="Arial" pitchFamily="34" charset="0"/>
                <a:ea typeface="Times New Roman" pitchFamily="18" charset="0"/>
                <a:cs typeface="Arial" pitchFamily="34" charset="0"/>
              </a:rPr>
              <a:t>Wilke</a:t>
            </a:r>
            <a:r>
              <a:rPr lang="en-US" sz="1100" dirty="0" smtClean="0">
                <a:latin typeface="Arial" pitchFamily="34" charset="0"/>
                <a:ea typeface="Times New Roman" pitchFamily="18" charset="0"/>
                <a:cs typeface="Arial" pitchFamily="34" charset="0"/>
              </a:rPr>
              <a:t>, © 1985, Hayes Publishing Company, Inc., Cincinnati, OH.  Illustrations(c)</a:t>
            </a:r>
            <a:r>
              <a:rPr lang="en-US" sz="1100" dirty="0" err="1" smtClean="0">
                <a:latin typeface="Arial" pitchFamily="34" charset="0"/>
                <a:ea typeface="Times New Roman" pitchFamily="18" charset="0"/>
                <a:cs typeface="Arial" pitchFamily="34" charset="0"/>
              </a:rPr>
              <a:t>L.Brenegan</a:t>
            </a:r>
            <a:r>
              <a:rPr lang="en-US" sz="1100" dirty="0" smtClean="0">
                <a:latin typeface="Arial" pitchFamily="34" charset="0"/>
                <a:ea typeface="Times New Roman" pitchFamily="18" charset="0"/>
                <a:cs typeface="Arial" pitchFamily="34" charset="0"/>
              </a:rPr>
              <a:t> 2001 – may not be reprinted without express permission of the artist.</a:t>
            </a:r>
            <a:endParaRPr lang="en-US" sz="1600" dirty="0" smtClean="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2" name="Rectangle 11"/>
          <p:cNvSpPr/>
          <p:nvPr/>
        </p:nvSpPr>
        <p:spPr>
          <a:xfrm>
            <a:off x="0" y="0"/>
            <a:ext cx="1295400" cy="9144000"/>
          </a:xfrm>
          <a:prstGeom prst="rect">
            <a:avLst/>
          </a:prstGeom>
          <a:solidFill>
            <a:srgbClr val="FFCCCC"/>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OneCell crop 2x2 lmb"/>
          <p:cNvPicPr>
            <a:picLocks noChangeAspect="1" noChangeArrowheads="1"/>
          </p:cNvPicPr>
          <p:nvPr/>
        </p:nvPicPr>
        <p:blipFill>
          <a:blip r:embed="rId2" cstate="print">
            <a:grayscl/>
          </a:blip>
          <a:srcRect/>
          <a:stretch>
            <a:fillRect/>
          </a:stretch>
        </p:blipFill>
        <p:spPr bwMode="auto">
          <a:xfrm>
            <a:off x="304800" y="152400"/>
            <a:ext cx="6096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3" descr="Month1LMB 2x2"/>
          <p:cNvPicPr>
            <a:picLocks noChangeAspect="1" noChangeArrowheads="1"/>
          </p:cNvPicPr>
          <p:nvPr/>
        </p:nvPicPr>
        <p:blipFill>
          <a:blip r:embed="rId3" cstate="print">
            <a:grayscl/>
          </a:blip>
          <a:srcRect/>
          <a:stretch>
            <a:fillRect/>
          </a:stretch>
        </p:blipFill>
        <p:spPr bwMode="auto">
          <a:xfrm>
            <a:off x="304800" y="914400"/>
            <a:ext cx="685799"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4" descr="Month2 lmb 2x2"/>
          <p:cNvPicPr>
            <a:picLocks noChangeAspect="1" noChangeArrowheads="1"/>
          </p:cNvPicPr>
          <p:nvPr/>
        </p:nvPicPr>
        <p:blipFill>
          <a:blip r:embed="rId4" cstate="print">
            <a:grayscl/>
          </a:blip>
          <a:srcRect/>
          <a:stretch>
            <a:fillRect/>
          </a:stretch>
        </p:blipFill>
        <p:spPr bwMode="auto">
          <a:xfrm>
            <a:off x="304800" y="1752600"/>
            <a:ext cx="724514"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descr="H:\PostersPhotEdi + Use\month3lmb 2x2.jpg"/>
          <p:cNvPicPr>
            <a:picLocks noChangeAspect="1" noChangeArrowheads="1"/>
          </p:cNvPicPr>
          <p:nvPr/>
        </p:nvPicPr>
        <p:blipFill>
          <a:blip r:embed="rId5" cstate="print">
            <a:grayscl/>
          </a:blip>
          <a:srcRect/>
          <a:stretch>
            <a:fillRect/>
          </a:stretch>
        </p:blipFill>
        <p:spPr bwMode="auto">
          <a:xfrm>
            <a:off x="304800" y="2590800"/>
            <a:ext cx="609600" cy="693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6" descr="month4lmb 2x2"/>
          <p:cNvPicPr>
            <a:picLocks noChangeAspect="1" noChangeArrowheads="1"/>
          </p:cNvPicPr>
          <p:nvPr/>
        </p:nvPicPr>
        <p:blipFill>
          <a:blip r:embed="rId6" cstate="print">
            <a:grayscl/>
          </a:blip>
          <a:srcRect/>
          <a:stretch>
            <a:fillRect/>
          </a:stretch>
        </p:blipFill>
        <p:spPr bwMode="auto">
          <a:xfrm>
            <a:off x="304800" y="3429000"/>
            <a:ext cx="744454"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7" descr="H:\PostersPhotEdi + Use\month5lmb 2x2.jpg"/>
          <p:cNvPicPr>
            <a:picLocks noChangeAspect="1" noChangeArrowheads="1"/>
          </p:cNvPicPr>
          <p:nvPr/>
        </p:nvPicPr>
        <p:blipFill>
          <a:blip r:embed="rId7" cstate="print">
            <a:grayscl/>
          </a:blip>
          <a:srcRect/>
          <a:stretch>
            <a:fillRect/>
          </a:stretch>
        </p:blipFill>
        <p:spPr bwMode="auto">
          <a:xfrm>
            <a:off x="304800" y="4419600"/>
            <a:ext cx="70236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descr="H:\PostersPhotEdi + Use\Month6lmb 2x2.jpg"/>
          <p:cNvPicPr>
            <a:picLocks noChangeAspect="1" noChangeArrowheads="1"/>
          </p:cNvPicPr>
          <p:nvPr/>
        </p:nvPicPr>
        <p:blipFill>
          <a:blip r:embed="rId8" cstate="print">
            <a:grayscl/>
          </a:blip>
          <a:srcRect/>
          <a:stretch>
            <a:fillRect/>
          </a:stretch>
        </p:blipFill>
        <p:spPr bwMode="auto">
          <a:xfrm>
            <a:off x="228600" y="5181600"/>
            <a:ext cx="789895"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9" descr="H:\PostersPhotEdi + Use\Month7lmb 2x2.jpg"/>
          <p:cNvPicPr>
            <a:picLocks noChangeAspect="1" noChangeArrowheads="1"/>
          </p:cNvPicPr>
          <p:nvPr/>
        </p:nvPicPr>
        <p:blipFill>
          <a:blip r:embed="rId9" cstate="print"/>
          <a:srcRect/>
          <a:stretch>
            <a:fillRect/>
          </a:stretch>
        </p:blipFill>
        <p:spPr bwMode="auto">
          <a:xfrm>
            <a:off x="152400" y="6019800"/>
            <a:ext cx="946220"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10" descr="Month8lmb 2x2"/>
          <p:cNvPicPr>
            <a:picLocks noChangeAspect="1" noChangeArrowheads="1"/>
          </p:cNvPicPr>
          <p:nvPr/>
        </p:nvPicPr>
        <p:blipFill>
          <a:blip r:embed="rId10" cstate="print">
            <a:grayscl/>
          </a:blip>
          <a:srcRect/>
          <a:stretch>
            <a:fillRect/>
          </a:stretch>
        </p:blipFill>
        <p:spPr bwMode="auto">
          <a:xfrm>
            <a:off x="228600" y="6934200"/>
            <a:ext cx="773723"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Christmas 2009 035.JPG"/>
          <p:cNvPicPr>
            <a:picLocks noChangeAspect="1"/>
          </p:cNvPicPr>
          <p:nvPr/>
        </p:nvPicPr>
        <p:blipFill>
          <a:blip r:embed="rId11" cstate="print">
            <a:grayscl/>
          </a:blip>
          <a:srcRect l="45556" t="14444" r="31111" b="55926"/>
          <a:stretch>
            <a:fillRect/>
          </a:stretch>
        </p:blipFill>
        <p:spPr>
          <a:xfrm rot="5400000">
            <a:off x="208643" y="8020957"/>
            <a:ext cx="838200" cy="798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1600200" y="152400"/>
            <a:ext cx="4876800" cy="1077218"/>
          </a:xfrm>
          <a:prstGeom prst="rect">
            <a:avLst/>
          </a:prstGeom>
          <a:solidFill>
            <a:srgbClr val="FFCCCC"/>
          </a:solidFill>
          <a:ln>
            <a:solidFill>
              <a:srgbClr val="FF99CC"/>
            </a:solidFill>
          </a:ln>
        </p:spPr>
        <p:txBody>
          <a:bodyPr wrap="square" rtlCol="0">
            <a:spAutoFit/>
          </a:bodyPr>
          <a:lstStyle/>
          <a:p>
            <a:pPr algn="ctr"/>
            <a:r>
              <a:rPr lang="en-US" sz="2400" dirty="0" smtClean="0">
                <a:solidFill>
                  <a:schemeClr val="accent1">
                    <a:lumMod val="50000"/>
                  </a:schemeClr>
                </a:solidFill>
                <a:latin typeface="Kristen ITC" pitchFamily="66" charset="0"/>
              </a:rPr>
              <a:t>28 Weeks - End of Month 7</a:t>
            </a:r>
          </a:p>
          <a:p>
            <a:pPr algn="ctr"/>
            <a:endParaRPr lang="en-US" sz="800" dirty="0" smtClean="0">
              <a:solidFill>
                <a:schemeClr val="accent1">
                  <a:lumMod val="50000"/>
                </a:schemeClr>
              </a:solidFill>
              <a:effectLst>
                <a:outerShdw blurRad="38100" dist="38100" dir="2700000" algn="tl">
                  <a:srgbClr val="000000">
                    <a:alpha val="43137"/>
                  </a:srgbClr>
                </a:outerShdw>
              </a:effectLst>
              <a:latin typeface="Kristen ITC" pitchFamily="66" charset="0"/>
            </a:endParaRPr>
          </a:p>
          <a:p>
            <a:pPr algn="ctr"/>
            <a:r>
              <a:rPr lang="en-US" sz="3200" dirty="0" smtClean="0">
                <a:solidFill>
                  <a:schemeClr val="accent1">
                    <a:lumMod val="50000"/>
                  </a:schemeClr>
                </a:solidFill>
                <a:latin typeface="Kristen ITC" pitchFamily="66" charset="0"/>
              </a:rPr>
              <a:t>“I can look around!”</a:t>
            </a:r>
          </a:p>
        </p:txBody>
      </p:sp>
      <p:pic>
        <p:nvPicPr>
          <p:cNvPr id="14" name="Picture 9" descr="H:\PostersPhotEdi + Use\Month7lmb 2x2.jpg"/>
          <p:cNvPicPr>
            <a:picLocks noChangeAspect="1" noChangeArrowheads="1"/>
          </p:cNvPicPr>
          <p:nvPr/>
        </p:nvPicPr>
        <p:blipFill>
          <a:blip r:embed="rId12" cstate="print"/>
          <a:srcRect/>
          <a:stretch>
            <a:fillRect/>
          </a:stretch>
        </p:blipFill>
        <p:spPr bwMode="auto">
          <a:xfrm>
            <a:off x="4338376" y="2057400"/>
            <a:ext cx="2460172"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Cloud Callout 14"/>
          <p:cNvSpPr/>
          <p:nvPr/>
        </p:nvSpPr>
        <p:spPr>
          <a:xfrm>
            <a:off x="1143000" y="1752600"/>
            <a:ext cx="4038600" cy="3733800"/>
          </a:xfrm>
          <a:prstGeom prst="cloudCallout">
            <a:avLst>
              <a:gd name="adj1" fmla="val 63916"/>
              <a:gd name="adj2" fmla="val -303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371600" y="2438400"/>
            <a:ext cx="3429000" cy="2585323"/>
          </a:xfrm>
          <a:prstGeom prst="rect">
            <a:avLst/>
          </a:prstGeom>
          <a:noFill/>
        </p:spPr>
        <p:txBody>
          <a:bodyPr wrap="square" rtlCol="0">
            <a:spAutoFit/>
          </a:bodyPr>
          <a:lstStyle/>
          <a:p>
            <a:pPr algn="ctr"/>
            <a:r>
              <a:rPr lang="en-US" dirty="0" smtClean="0"/>
              <a:t>Thank you for praying for me.  I am 7 months old now.  I am growing every day.  I’m between 14 and 17 inches long and weigh about 41/2 pounds.  I move around a lot but it’s getting crowded in here!  Sometimes I even get the hiccups!</a:t>
            </a:r>
            <a:endParaRPr lang="en-US" dirty="0"/>
          </a:p>
        </p:txBody>
      </p:sp>
      <p:sp>
        <p:nvSpPr>
          <p:cNvPr id="17" name="TextBox 16"/>
          <p:cNvSpPr txBox="1"/>
          <p:nvPr/>
        </p:nvSpPr>
        <p:spPr>
          <a:xfrm>
            <a:off x="1447800" y="5410200"/>
            <a:ext cx="5181600" cy="400110"/>
          </a:xfrm>
          <a:prstGeom prst="rect">
            <a:avLst/>
          </a:prstGeom>
          <a:noFill/>
        </p:spPr>
        <p:txBody>
          <a:bodyPr wrap="square" rtlCol="0">
            <a:spAutoFit/>
          </a:bodyPr>
          <a:lstStyle/>
          <a:p>
            <a:r>
              <a:rPr lang="en-US" sz="2000" dirty="0" smtClean="0"/>
              <a:t>Guess what your baby can do now…</a:t>
            </a:r>
            <a:endParaRPr lang="en-US" sz="2000" dirty="0"/>
          </a:p>
        </p:txBody>
      </p:sp>
      <p:sp>
        <p:nvSpPr>
          <p:cNvPr id="19" name="TextBox 18"/>
          <p:cNvSpPr txBox="1"/>
          <p:nvPr/>
        </p:nvSpPr>
        <p:spPr>
          <a:xfrm>
            <a:off x="1524000" y="5867400"/>
            <a:ext cx="4800600" cy="1754326"/>
          </a:xfrm>
          <a:prstGeom prst="rect">
            <a:avLst/>
          </a:prstGeom>
          <a:noFill/>
        </p:spPr>
        <p:txBody>
          <a:bodyPr wrap="square" rtlCol="0">
            <a:spAutoFit/>
          </a:bodyPr>
          <a:lstStyle/>
          <a:p>
            <a:pPr>
              <a:buFont typeface="Wingdings" pitchFamily="2" charset="2"/>
              <a:buChar char="v"/>
            </a:pPr>
            <a:r>
              <a:rPr lang="en-US" dirty="0" smtClean="0"/>
              <a:t>See</a:t>
            </a:r>
          </a:p>
          <a:p>
            <a:pPr>
              <a:buFont typeface="Wingdings" pitchFamily="2" charset="2"/>
              <a:buChar char="v"/>
            </a:pPr>
            <a:r>
              <a:rPr lang="en-US" dirty="0" smtClean="0"/>
              <a:t>Hear and recognize mom’s voice</a:t>
            </a:r>
          </a:p>
          <a:p>
            <a:pPr>
              <a:buFont typeface="Wingdings" pitchFamily="2" charset="2"/>
              <a:buChar char="v"/>
            </a:pPr>
            <a:r>
              <a:rPr lang="en-US" dirty="0" smtClean="0"/>
              <a:t>Taste</a:t>
            </a:r>
          </a:p>
          <a:p>
            <a:pPr>
              <a:buFont typeface="Wingdings" pitchFamily="2" charset="2"/>
              <a:buChar char="v"/>
            </a:pPr>
            <a:r>
              <a:rPr lang="en-US" dirty="0" smtClean="0"/>
              <a:t>Cough</a:t>
            </a:r>
          </a:p>
          <a:p>
            <a:pPr>
              <a:buFont typeface="Wingdings" pitchFamily="2" charset="2"/>
              <a:buChar char="v"/>
            </a:pPr>
            <a:r>
              <a:rPr lang="en-US" dirty="0" smtClean="0"/>
              <a:t>Yawn</a:t>
            </a:r>
          </a:p>
          <a:p>
            <a:pPr>
              <a:buFont typeface="Wingdings" pitchFamily="2" charset="2"/>
              <a:buChar char="v"/>
            </a:pPr>
            <a:r>
              <a:rPr lang="en-US" dirty="0" smtClean="0"/>
              <a:t>Hiccup</a:t>
            </a:r>
            <a:endParaRPr lang="en-US" dirty="0"/>
          </a:p>
        </p:txBody>
      </p:sp>
      <p:sp>
        <p:nvSpPr>
          <p:cNvPr id="21" name="TextBox 20"/>
          <p:cNvSpPr txBox="1"/>
          <p:nvPr/>
        </p:nvSpPr>
        <p:spPr>
          <a:xfrm>
            <a:off x="1524000" y="7467600"/>
            <a:ext cx="4495800" cy="369332"/>
          </a:xfrm>
          <a:prstGeom prst="rect">
            <a:avLst/>
          </a:prstGeom>
          <a:noFill/>
        </p:spPr>
        <p:txBody>
          <a:bodyPr wrap="square" rtlCol="0">
            <a:spAutoFit/>
          </a:bodyPr>
          <a:lstStyle/>
          <a:p>
            <a:pPr algn="ctr"/>
            <a:r>
              <a:rPr lang="en-US" dirty="0" smtClean="0"/>
              <a:t>Amazing!!</a:t>
            </a:r>
            <a:endParaRPr lang="en-US" dirty="0"/>
          </a:p>
        </p:txBody>
      </p:sp>
      <p:sp>
        <p:nvSpPr>
          <p:cNvPr id="20" name="Rectangle 19"/>
          <p:cNvSpPr>
            <a:spLocks noChangeArrowheads="1"/>
          </p:cNvSpPr>
          <p:nvPr/>
        </p:nvSpPr>
        <p:spPr bwMode="auto">
          <a:xfrm>
            <a:off x="1371600" y="8205281"/>
            <a:ext cx="548640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100" dirty="0" smtClean="0">
                <a:latin typeface="Arial" pitchFamily="34" charset="0"/>
                <a:ea typeface="Times New Roman" pitchFamily="18" charset="0"/>
                <a:cs typeface="Arial" pitchFamily="34" charset="0"/>
                <a:hlinkClick r:id="rId13"/>
              </a:rPr>
              <a:t>http://www.archbalt.org/family-life/respect-life/spiritual-adoption/</a:t>
            </a:r>
            <a:r>
              <a:rPr lang="en-US" sz="1100" dirty="0" smtClean="0">
                <a:latin typeface="Arial" pitchFamily="34" charset="0"/>
                <a:ea typeface="Times New Roman" pitchFamily="18" charset="0"/>
                <a:cs typeface="Arial" pitchFamily="34" charset="0"/>
              </a:rPr>
              <a:t> Information on the developing baby was taken from:  Abortion: Questions and Answers, Dr. and Mrs. John C. </a:t>
            </a:r>
            <a:r>
              <a:rPr lang="en-US" sz="1100" dirty="0" err="1" smtClean="0">
                <a:latin typeface="Arial" pitchFamily="34" charset="0"/>
                <a:ea typeface="Times New Roman" pitchFamily="18" charset="0"/>
                <a:cs typeface="Arial" pitchFamily="34" charset="0"/>
              </a:rPr>
              <a:t>Wilke</a:t>
            </a:r>
            <a:r>
              <a:rPr lang="en-US" sz="1100" dirty="0" smtClean="0">
                <a:latin typeface="Arial" pitchFamily="34" charset="0"/>
                <a:ea typeface="Times New Roman" pitchFamily="18" charset="0"/>
                <a:cs typeface="Arial" pitchFamily="34" charset="0"/>
              </a:rPr>
              <a:t>, © 1985, Hayes Publishing Company, Inc., Cincinnati, OH.  Illustrations(c)</a:t>
            </a:r>
            <a:r>
              <a:rPr lang="en-US" sz="1100" dirty="0" err="1" smtClean="0">
                <a:latin typeface="Arial" pitchFamily="34" charset="0"/>
                <a:ea typeface="Times New Roman" pitchFamily="18" charset="0"/>
                <a:cs typeface="Arial" pitchFamily="34" charset="0"/>
              </a:rPr>
              <a:t>L.Brenegan</a:t>
            </a:r>
            <a:r>
              <a:rPr lang="en-US" sz="1100" dirty="0" smtClean="0">
                <a:latin typeface="Arial" pitchFamily="34" charset="0"/>
                <a:ea typeface="Times New Roman" pitchFamily="18" charset="0"/>
                <a:cs typeface="Arial" pitchFamily="34" charset="0"/>
              </a:rPr>
              <a:t> 2001 – may not be reprinted without express permission of the artist.</a:t>
            </a:r>
            <a:endParaRPr lang="en-US" sz="1600" dirty="0" smtClean="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95400" cy="9144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OneCell crop 2x2 lmb"/>
          <p:cNvPicPr>
            <a:picLocks noChangeAspect="1" noChangeArrowheads="1"/>
          </p:cNvPicPr>
          <p:nvPr/>
        </p:nvPicPr>
        <p:blipFill>
          <a:blip r:embed="rId2" cstate="print">
            <a:grayscl/>
          </a:blip>
          <a:srcRect/>
          <a:stretch>
            <a:fillRect/>
          </a:stretch>
        </p:blipFill>
        <p:spPr bwMode="auto">
          <a:xfrm>
            <a:off x="304800" y="152400"/>
            <a:ext cx="609600"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3" descr="Month1LMB 2x2"/>
          <p:cNvPicPr>
            <a:picLocks noChangeAspect="1" noChangeArrowheads="1"/>
          </p:cNvPicPr>
          <p:nvPr/>
        </p:nvPicPr>
        <p:blipFill>
          <a:blip r:embed="rId3" cstate="print">
            <a:grayscl/>
          </a:blip>
          <a:srcRect/>
          <a:stretch>
            <a:fillRect/>
          </a:stretch>
        </p:blipFill>
        <p:spPr bwMode="auto">
          <a:xfrm>
            <a:off x="304800" y="914400"/>
            <a:ext cx="685799"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4" descr="Month2 lmb 2x2"/>
          <p:cNvPicPr>
            <a:picLocks noChangeAspect="1" noChangeArrowheads="1"/>
          </p:cNvPicPr>
          <p:nvPr/>
        </p:nvPicPr>
        <p:blipFill>
          <a:blip r:embed="rId4" cstate="print">
            <a:grayscl/>
          </a:blip>
          <a:srcRect/>
          <a:stretch>
            <a:fillRect/>
          </a:stretch>
        </p:blipFill>
        <p:spPr bwMode="auto">
          <a:xfrm>
            <a:off x="304800" y="1752600"/>
            <a:ext cx="724514"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5" descr="H:\PostersPhotEdi + Use\month3lmb 2x2.jpg"/>
          <p:cNvPicPr>
            <a:picLocks noChangeAspect="1" noChangeArrowheads="1"/>
          </p:cNvPicPr>
          <p:nvPr/>
        </p:nvPicPr>
        <p:blipFill>
          <a:blip r:embed="rId5" cstate="print">
            <a:grayscl/>
          </a:blip>
          <a:srcRect/>
          <a:stretch>
            <a:fillRect/>
          </a:stretch>
        </p:blipFill>
        <p:spPr bwMode="auto">
          <a:xfrm>
            <a:off x="304800" y="2590800"/>
            <a:ext cx="609600" cy="6930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6" descr="month4lmb 2x2"/>
          <p:cNvPicPr>
            <a:picLocks noChangeAspect="1" noChangeArrowheads="1"/>
          </p:cNvPicPr>
          <p:nvPr/>
        </p:nvPicPr>
        <p:blipFill>
          <a:blip r:embed="rId6" cstate="print">
            <a:grayscl/>
          </a:blip>
          <a:srcRect/>
          <a:stretch>
            <a:fillRect/>
          </a:stretch>
        </p:blipFill>
        <p:spPr bwMode="auto">
          <a:xfrm>
            <a:off x="304800" y="3429000"/>
            <a:ext cx="744454"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7" descr="H:\PostersPhotEdi + Use\month5lmb 2x2.jpg"/>
          <p:cNvPicPr>
            <a:picLocks noChangeAspect="1" noChangeArrowheads="1"/>
          </p:cNvPicPr>
          <p:nvPr/>
        </p:nvPicPr>
        <p:blipFill>
          <a:blip r:embed="rId7" cstate="print">
            <a:grayscl/>
          </a:blip>
          <a:srcRect/>
          <a:stretch>
            <a:fillRect/>
          </a:stretch>
        </p:blipFill>
        <p:spPr bwMode="auto">
          <a:xfrm>
            <a:off x="304800" y="4419600"/>
            <a:ext cx="702366" cy="609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8" descr="H:\PostersPhotEdi + Use\Month6lmb 2x2.jpg"/>
          <p:cNvPicPr>
            <a:picLocks noChangeAspect="1" noChangeArrowheads="1"/>
          </p:cNvPicPr>
          <p:nvPr/>
        </p:nvPicPr>
        <p:blipFill>
          <a:blip r:embed="rId8" cstate="print">
            <a:grayscl/>
          </a:blip>
          <a:srcRect/>
          <a:stretch>
            <a:fillRect/>
          </a:stretch>
        </p:blipFill>
        <p:spPr bwMode="auto">
          <a:xfrm>
            <a:off x="228600" y="5181600"/>
            <a:ext cx="789895" cy="68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9" descr="H:\PostersPhotEdi + Use\Month7lmb 2x2.jpg"/>
          <p:cNvPicPr>
            <a:picLocks noChangeAspect="1" noChangeArrowheads="1"/>
          </p:cNvPicPr>
          <p:nvPr/>
        </p:nvPicPr>
        <p:blipFill>
          <a:blip r:embed="rId9" cstate="print">
            <a:grayscl/>
          </a:blip>
          <a:srcRect/>
          <a:stretch>
            <a:fillRect/>
          </a:stretch>
        </p:blipFill>
        <p:spPr bwMode="auto">
          <a:xfrm>
            <a:off x="152400" y="6019800"/>
            <a:ext cx="946220" cy="76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10" descr="Month8lmb 2x2"/>
          <p:cNvPicPr>
            <a:picLocks noChangeAspect="1" noChangeArrowheads="1"/>
          </p:cNvPicPr>
          <p:nvPr/>
        </p:nvPicPr>
        <p:blipFill>
          <a:blip r:embed="rId10" cstate="print"/>
          <a:srcRect/>
          <a:stretch>
            <a:fillRect/>
          </a:stretch>
        </p:blipFill>
        <p:spPr bwMode="auto">
          <a:xfrm>
            <a:off x="228600" y="6934200"/>
            <a:ext cx="773723" cy="83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Christmas 2009 035.JPG"/>
          <p:cNvPicPr>
            <a:picLocks noChangeAspect="1"/>
          </p:cNvPicPr>
          <p:nvPr/>
        </p:nvPicPr>
        <p:blipFill>
          <a:blip r:embed="rId11" cstate="print">
            <a:grayscl/>
          </a:blip>
          <a:srcRect l="45556" t="14444" r="31111" b="55926"/>
          <a:stretch>
            <a:fillRect/>
          </a:stretch>
        </p:blipFill>
        <p:spPr>
          <a:xfrm rot="5400000">
            <a:off x="208643" y="8020957"/>
            <a:ext cx="838200" cy="798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1600200" y="152400"/>
            <a:ext cx="4876800" cy="1569660"/>
          </a:xfrm>
          <a:prstGeom prst="rect">
            <a:avLst/>
          </a:prstGeom>
          <a:solidFill>
            <a:schemeClr val="tx2">
              <a:lumMod val="20000"/>
              <a:lumOff val="80000"/>
            </a:schemeClr>
          </a:solidFill>
          <a:ln>
            <a:solidFill>
              <a:schemeClr val="tx2">
                <a:lumMod val="50000"/>
              </a:schemeClr>
            </a:solidFill>
          </a:ln>
        </p:spPr>
        <p:txBody>
          <a:bodyPr wrap="square" rtlCol="0">
            <a:spAutoFit/>
          </a:bodyPr>
          <a:lstStyle/>
          <a:p>
            <a:pPr algn="ctr"/>
            <a:r>
              <a:rPr lang="en-US" sz="2400" dirty="0" smtClean="0">
                <a:solidFill>
                  <a:srgbClr val="B4005A"/>
                </a:solidFill>
                <a:latin typeface="Kristen ITC" pitchFamily="66" charset="0"/>
              </a:rPr>
              <a:t>32 Weeks - End of Month 8</a:t>
            </a:r>
          </a:p>
          <a:p>
            <a:pPr algn="ctr"/>
            <a:endParaRPr lang="en-US" sz="800" dirty="0" smtClean="0">
              <a:solidFill>
                <a:srgbClr val="B4005A"/>
              </a:solidFill>
              <a:effectLst>
                <a:outerShdw blurRad="38100" dist="38100" dir="2700000" algn="tl">
                  <a:srgbClr val="000000">
                    <a:alpha val="43137"/>
                  </a:srgbClr>
                </a:outerShdw>
              </a:effectLst>
              <a:latin typeface="Kristen ITC" pitchFamily="66" charset="0"/>
            </a:endParaRPr>
          </a:p>
          <a:p>
            <a:pPr algn="ctr"/>
            <a:r>
              <a:rPr lang="en-US" sz="3200" dirty="0" smtClean="0">
                <a:solidFill>
                  <a:srgbClr val="B4005A"/>
                </a:solidFill>
                <a:latin typeface="Kristen ITC" pitchFamily="66" charset="0"/>
              </a:rPr>
              <a:t>“I like to listen to my Mommy’s voice!”</a:t>
            </a:r>
          </a:p>
        </p:txBody>
      </p:sp>
      <p:pic>
        <p:nvPicPr>
          <p:cNvPr id="14" name="Picture 10" descr="Month8lmb 2x2"/>
          <p:cNvPicPr>
            <a:picLocks noChangeAspect="1" noChangeArrowheads="1"/>
          </p:cNvPicPr>
          <p:nvPr/>
        </p:nvPicPr>
        <p:blipFill>
          <a:blip r:embed="rId12" cstate="print"/>
          <a:srcRect/>
          <a:stretch>
            <a:fillRect/>
          </a:stretch>
        </p:blipFill>
        <p:spPr bwMode="auto">
          <a:xfrm>
            <a:off x="1447800" y="2438400"/>
            <a:ext cx="1981200" cy="214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Cloud Callout 14"/>
          <p:cNvSpPr/>
          <p:nvPr/>
        </p:nvSpPr>
        <p:spPr>
          <a:xfrm>
            <a:off x="3352800" y="2133600"/>
            <a:ext cx="3505200" cy="4114800"/>
          </a:xfrm>
          <a:prstGeom prst="cloudCallout">
            <a:avLst>
              <a:gd name="adj1" fmla="val -61594"/>
              <a:gd name="adj2" fmla="val -273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886200" y="2819400"/>
            <a:ext cx="2971800" cy="2862322"/>
          </a:xfrm>
          <a:prstGeom prst="rect">
            <a:avLst/>
          </a:prstGeom>
          <a:noFill/>
        </p:spPr>
        <p:txBody>
          <a:bodyPr wrap="square" rtlCol="0">
            <a:spAutoFit/>
          </a:bodyPr>
          <a:lstStyle/>
          <a:p>
            <a:r>
              <a:rPr lang="en-US" dirty="0" smtClean="0"/>
              <a:t>Thank you for praying for me!  I am 8 months old now.  I’ve got long fingernails and I’m busy getting ready for my birthday.  I can’t wait to see my Mom and Dad.  Thanks to you and your prayers, I’ll see them soon.</a:t>
            </a:r>
            <a:endParaRPr lang="en-US" dirty="0"/>
          </a:p>
        </p:txBody>
      </p:sp>
      <p:sp>
        <p:nvSpPr>
          <p:cNvPr id="17" name="TextBox 16"/>
          <p:cNvSpPr txBox="1"/>
          <p:nvPr/>
        </p:nvSpPr>
        <p:spPr>
          <a:xfrm>
            <a:off x="1447800" y="6248400"/>
            <a:ext cx="5410200" cy="1815882"/>
          </a:xfrm>
          <a:prstGeom prst="rect">
            <a:avLst/>
          </a:prstGeom>
          <a:noFill/>
        </p:spPr>
        <p:txBody>
          <a:bodyPr wrap="square" rtlCol="0">
            <a:spAutoFit/>
          </a:bodyPr>
          <a:lstStyle/>
          <a:p>
            <a:r>
              <a:rPr lang="en-US" sz="1600" dirty="0" smtClean="0"/>
              <a:t>Now your spiritually adopted baby is finished developing and is concentrating on gaining weight; she might be making her mother uncomfortable with her size (please keep her in your prayers, too!)   Your prayers have helped give your spiritually adopted baby’s mother the grace she needed to bring her baby to term.</a:t>
            </a:r>
            <a:endParaRPr lang="en-US" sz="1600" dirty="0"/>
          </a:p>
        </p:txBody>
      </p:sp>
      <p:sp>
        <p:nvSpPr>
          <p:cNvPr id="18" name="Rectangle 17"/>
          <p:cNvSpPr>
            <a:spLocks noChangeArrowheads="1"/>
          </p:cNvSpPr>
          <p:nvPr/>
        </p:nvSpPr>
        <p:spPr bwMode="auto">
          <a:xfrm>
            <a:off x="1371600" y="8205281"/>
            <a:ext cx="548640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fontAlgn="base">
              <a:spcBef>
                <a:spcPct val="0"/>
              </a:spcBef>
              <a:spcAft>
                <a:spcPct val="0"/>
              </a:spcAft>
            </a:pPr>
            <a:r>
              <a:rPr lang="en-US" sz="1100" dirty="0" smtClean="0">
                <a:latin typeface="Arial" pitchFamily="34" charset="0"/>
                <a:ea typeface="Times New Roman" pitchFamily="18" charset="0"/>
                <a:cs typeface="Arial" pitchFamily="34" charset="0"/>
                <a:hlinkClick r:id="rId13"/>
              </a:rPr>
              <a:t>http://www.archbalt.org/family-life/respect-life/spiritual-adoption/</a:t>
            </a:r>
            <a:r>
              <a:rPr lang="en-US" sz="1100" dirty="0" smtClean="0">
                <a:latin typeface="Arial" pitchFamily="34" charset="0"/>
                <a:ea typeface="Times New Roman" pitchFamily="18" charset="0"/>
                <a:cs typeface="Arial" pitchFamily="34" charset="0"/>
              </a:rPr>
              <a:t> Information on the developing baby was taken from:  Abortion: Questions and Answers, Dr. and Mrs. John C. </a:t>
            </a:r>
            <a:r>
              <a:rPr lang="en-US" sz="1100" dirty="0" err="1" smtClean="0">
                <a:latin typeface="Arial" pitchFamily="34" charset="0"/>
                <a:ea typeface="Times New Roman" pitchFamily="18" charset="0"/>
                <a:cs typeface="Arial" pitchFamily="34" charset="0"/>
              </a:rPr>
              <a:t>Wilke</a:t>
            </a:r>
            <a:r>
              <a:rPr lang="en-US" sz="1100" dirty="0" smtClean="0">
                <a:latin typeface="Arial" pitchFamily="34" charset="0"/>
                <a:ea typeface="Times New Roman" pitchFamily="18" charset="0"/>
                <a:cs typeface="Arial" pitchFamily="34" charset="0"/>
              </a:rPr>
              <a:t>, © 1985, Hayes Publishing Company, Inc., Cincinnati, OH.  Illustrations(c)</a:t>
            </a:r>
            <a:r>
              <a:rPr lang="en-US" sz="1100" dirty="0" err="1" smtClean="0">
                <a:latin typeface="Arial" pitchFamily="34" charset="0"/>
                <a:ea typeface="Times New Roman" pitchFamily="18" charset="0"/>
                <a:cs typeface="Arial" pitchFamily="34" charset="0"/>
              </a:rPr>
              <a:t>L.Brenegan</a:t>
            </a:r>
            <a:r>
              <a:rPr lang="en-US" sz="1100" dirty="0" smtClean="0">
                <a:latin typeface="Arial" pitchFamily="34" charset="0"/>
                <a:ea typeface="Times New Roman" pitchFamily="18" charset="0"/>
                <a:cs typeface="Arial" pitchFamily="34" charset="0"/>
              </a:rPr>
              <a:t> 2001 – may not be reprinted without express permission of the artist.</a:t>
            </a:r>
            <a:endParaRPr lang="en-US" sz="1600" dirty="0" smtClean="0">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risten font">
      <a:majorFont>
        <a:latin typeface="Kristen ITC"/>
        <a:ea typeface=""/>
        <a:cs typeface=""/>
      </a:majorFont>
      <a:minorFont>
        <a:latin typeface="Kristen IT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TotalTime>
  <Words>1727</Words>
  <Application>Microsoft Office PowerPoint</Application>
  <PresentationFormat>On-screen Show (4:3)</PresentationFormat>
  <Paragraphs>96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lbrenegan</cp:lastModifiedBy>
  <cp:revision>86</cp:revision>
  <dcterms:created xsi:type="dcterms:W3CDTF">2010-08-31T01:42:10Z</dcterms:created>
  <dcterms:modified xsi:type="dcterms:W3CDTF">2012-04-23T16:41:45Z</dcterms:modified>
</cp:coreProperties>
</file>